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58" r:id="rId3"/>
    <p:sldId id="278" r:id="rId4"/>
    <p:sldId id="263" r:id="rId5"/>
    <p:sldId id="279" r:id="rId6"/>
    <p:sldId id="264" r:id="rId7"/>
    <p:sldId id="270" r:id="rId8"/>
    <p:sldId id="267" r:id="rId9"/>
    <p:sldId id="274" r:id="rId10"/>
    <p:sldId id="271" r:id="rId11"/>
    <p:sldId id="275" r:id="rId12"/>
    <p:sldId id="276" r:id="rId13"/>
    <p:sldId id="261" r:id="rId14"/>
    <p:sldId id="266" r:id="rId15"/>
    <p:sldId id="273" r:id="rId16"/>
    <p:sldId id="262" r:id="rId17"/>
    <p:sldId id="265" r:id="rId18"/>
    <p:sldId id="25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FF66FF"/>
    <a:srgbClr val="FF9900"/>
    <a:srgbClr val="C34B0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8" autoAdjust="0"/>
    <p:restoredTop sz="76311" autoAdjust="0"/>
  </p:normalViewPr>
  <p:slideViewPr>
    <p:cSldViewPr snapToGrid="0">
      <p:cViewPr>
        <p:scale>
          <a:sx n="25" d="100"/>
          <a:sy n="25" d="100"/>
        </p:scale>
        <p:origin x="2496" y="726"/>
      </p:cViewPr>
      <p:guideLst/>
    </p:cSldViewPr>
  </p:slideViewPr>
  <p:notesTextViewPr>
    <p:cViewPr>
      <p:scale>
        <a:sx n="1" d="1"/>
        <a:sy n="1" d="1"/>
      </p:scale>
      <p:origin x="0" y="-69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notesMaster" Target="notesMasters/notesMaster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7BA21-A69D-4284-B2CF-54EE1DA60FAE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B85C5D-D7C9-4762-A013-7A0A1E6FE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65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尼波山：</a:t>
            </a:r>
            <a:r>
              <a:rPr lang="en-US" altLang="zh-CN" dirty="0"/>
              <a:t>34:37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85C5D-D7C9-4762-A013-7A0A1E6FE1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000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初战告捷，</a:t>
            </a:r>
            <a:endParaRPr lang="en-US" altLang="zh-CN" dirty="0"/>
          </a:p>
          <a:p>
            <a:r>
              <a:rPr lang="zh-CN" altLang="en-US" dirty="0"/>
              <a:t>中间路难走</a:t>
            </a:r>
            <a:r>
              <a:rPr lang="en-US" altLang="zh-CN" dirty="0"/>
              <a:t>----</a:t>
            </a:r>
            <a:r>
              <a:rPr lang="zh-CN" altLang="en-US" dirty="0"/>
              <a:t>报怨，用蛇咬他们</a:t>
            </a:r>
            <a:r>
              <a:rPr lang="en-US" altLang="zh-CN" dirty="0"/>
              <a:t>=</a:t>
            </a:r>
            <a:r>
              <a:rPr lang="zh-CN" altLang="en-US" dirty="0"/>
              <a:t>管教</a:t>
            </a:r>
            <a:endParaRPr lang="en-US" altLang="zh-CN" dirty="0"/>
          </a:p>
          <a:p>
            <a:r>
              <a:rPr lang="zh-CN" altLang="en-US" dirty="0"/>
              <a:t>摩西又为百姓祷告</a:t>
            </a:r>
            <a:r>
              <a:rPr lang="en-US" altLang="zh-CN" dirty="0"/>
              <a:t>----</a:t>
            </a:r>
            <a:r>
              <a:rPr lang="zh-CN" altLang="en-US" dirty="0"/>
              <a:t>做铜蛇</a:t>
            </a:r>
            <a:r>
              <a:rPr lang="en-US" altLang="zh-CN" dirty="0"/>
              <a:t>-</a:t>
            </a:r>
            <a:r>
              <a:rPr lang="zh-CN" altLang="en-US" dirty="0"/>
              <a:t>一望就得医治</a:t>
            </a:r>
            <a:r>
              <a:rPr lang="en-US" altLang="zh-CN" dirty="0"/>
              <a:t>----</a:t>
            </a:r>
            <a:r>
              <a:rPr lang="zh-CN" altLang="en-US" dirty="0"/>
              <a:t>只要回转在主面前，就赦免医治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85C5D-D7C9-4762-A013-7A0A1E6FE1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703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巴兰何许人也？诡计？启</a:t>
            </a:r>
            <a:r>
              <a:rPr lang="en-US" altLang="zh-CN" dirty="0"/>
              <a:t>2:14</a:t>
            </a:r>
          </a:p>
          <a:p>
            <a:r>
              <a:rPr lang="zh-CN" altLang="en-US" dirty="0"/>
              <a:t>到底谁听谁的？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</a:t>
            </a:r>
            <a:r>
              <a:rPr lang="zh-CN" altLang="en-US" dirty="0"/>
              <a:t>耶和华神听巴兰的？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</a:t>
            </a:r>
            <a:r>
              <a:rPr lang="zh-CN" altLang="en-US" dirty="0"/>
              <a:t>巴兰听耶和华神的？  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申</a:t>
            </a:r>
            <a:r>
              <a:rPr lang="en-US" altLang="zh-CN" dirty="0"/>
              <a:t>23:5</a:t>
            </a:r>
            <a:r>
              <a:rPr lang="zh-CN" altLang="en-US" dirty="0"/>
              <a:t> 书</a:t>
            </a:r>
            <a:r>
              <a:rPr lang="en-US" altLang="zh-CN" dirty="0"/>
              <a:t>13:22</a:t>
            </a:r>
            <a:r>
              <a:rPr lang="zh-CN" altLang="en-US" dirty="0"/>
              <a:t>、</a:t>
            </a:r>
            <a:r>
              <a:rPr lang="en-US" altLang="zh-CN" dirty="0"/>
              <a:t>24:9   </a:t>
            </a:r>
            <a:r>
              <a:rPr lang="zh-CN" altLang="en-US" dirty="0"/>
              <a:t>尼</a:t>
            </a:r>
            <a:r>
              <a:rPr lang="en-US" altLang="zh-CN" dirty="0"/>
              <a:t>13:2</a:t>
            </a:r>
            <a:r>
              <a:rPr lang="zh-CN" altLang="en-US" dirty="0"/>
              <a:t>  弥</a:t>
            </a:r>
            <a:r>
              <a:rPr lang="en-US" altLang="zh-CN" dirty="0"/>
              <a:t>6:5</a:t>
            </a:r>
            <a:r>
              <a:rPr lang="zh-CN" altLang="en-US" dirty="0"/>
              <a:t>  彼后</a:t>
            </a:r>
            <a:r>
              <a:rPr lang="en-US" altLang="zh-CN" dirty="0"/>
              <a:t>2:15</a:t>
            </a:r>
            <a:r>
              <a:rPr lang="zh-CN" altLang="en-US" dirty="0"/>
              <a:t> 犹</a:t>
            </a:r>
            <a:r>
              <a:rPr lang="en-US" altLang="zh-CN" dirty="0"/>
              <a:t>1:11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85C5D-D7C9-4762-A013-7A0A1E6FE1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091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1" dirty="0"/>
              <a:t>33:1-15  </a:t>
            </a:r>
            <a:r>
              <a:rPr lang="zh-CN" altLang="en-US" b="1" dirty="0"/>
              <a:t>从埃及</a:t>
            </a:r>
            <a:r>
              <a:rPr lang="en-US" altLang="zh-CN" b="1" dirty="0"/>
              <a:t>-----</a:t>
            </a:r>
            <a:r>
              <a:rPr lang="zh-CN" altLang="en-US" b="1" dirty="0"/>
              <a:t>西乃</a:t>
            </a:r>
            <a:r>
              <a:rPr lang="en-US" altLang="zh-CN" b="1" dirty="0"/>
              <a:t>=12</a:t>
            </a:r>
            <a:r>
              <a:rPr lang="zh-CN" altLang="en-US" b="1" dirty="0"/>
              <a:t>站</a:t>
            </a:r>
            <a:endParaRPr lang="en-US" altLang="zh-CN" b="1" dirty="0"/>
          </a:p>
          <a:p>
            <a:r>
              <a:rPr lang="en-US" altLang="zh-CN" b="1" dirty="0"/>
              <a:t>16-36    </a:t>
            </a:r>
            <a:r>
              <a:rPr lang="zh-CN" altLang="en-US" b="1" dirty="0"/>
              <a:t>从西乃山</a:t>
            </a:r>
            <a:r>
              <a:rPr lang="en-US" altLang="zh-CN" b="1" dirty="0"/>
              <a:t>----</a:t>
            </a:r>
            <a:r>
              <a:rPr lang="zh-CN" altLang="en-US" b="1" dirty="0"/>
              <a:t>加低斯</a:t>
            </a:r>
            <a:r>
              <a:rPr lang="en-US" altLang="zh-CN" b="1" dirty="0"/>
              <a:t>=21</a:t>
            </a:r>
            <a:r>
              <a:rPr lang="zh-CN" altLang="en-US" b="1" dirty="0"/>
              <a:t>站</a:t>
            </a:r>
            <a:endParaRPr lang="en-US" altLang="zh-CN" b="1" dirty="0"/>
          </a:p>
          <a:p>
            <a:r>
              <a:rPr lang="en-US" altLang="zh-CN" b="1" dirty="0"/>
              <a:t>37-49    </a:t>
            </a:r>
            <a:r>
              <a:rPr lang="zh-CN" altLang="en-US" b="1" dirty="0"/>
              <a:t>从加低斯</a:t>
            </a:r>
            <a:r>
              <a:rPr lang="en-US" altLang="zh-CN" b="1" dirty="0"/>
              <a:t>----</a:t>
            </a:r>
            <a:r>
              <a:rPr lang="zh-CN" altLang="en-US" b="1" dirty="0"/>
              <a:t>约但何东岸</a:t>
            </a:r>
            <a:r>
              <a:rPr lang="en-US" altLang="zh-CN" b="1" dirty="0"/>
              <a:t>=9</a:t>
            </a:r>
            <a:r>
              <a:rPr lang="zh-CN" altLang="en-US" b="1" dirty="0"/>
              <a:t>站</a:t>
            </a:r>
            <a:endParaRPr lang="en-US" altLang="zh-CN" b="1" dirty="0"/>
          </a:p>
          <a:p>
            <a:r>
              <a:rPr lang="en-US" altLang="zh-CN" dirty="0"/>
              <a:t>50-56 </a:t>
            </a:r>
            <a:r>
              <a:rPr lang="zh-CN" altLang="en-US" dirty="0"/>
              <a:t>过河前的吩咐：毁偶像</a:t>
            </a:r>
            <a:r>
              <a:rPr lang="en-US" altLang="zh-CN" dirty="0"/>
              <a:t>---</a:t>
            </a:r>
            <a:r>
              <a:rPr lang="zh-CN" altLang="en-US" dirty="0"/>
              <a:t>夺美地</a:t>
            </a:r>
            <a:r>
              <a:rPr lang="en-US" altLang="zh-CN" dirty="0"/>
              <a:t>---</a:t>
            </a:r>
            <a:r>
              <a:rPr lang="zh-CN" altLang="en-US" dirty="0"/>
              <a:t>分地</a:t>
            </a:r>
            <a:r>
              <a:rPr lang="en-US" altLang="zh-CN" dirty="0"/>
              <a:t>----</a:t>
            </a:r>
            <a:r>
              <a:rPr lang="zh-CN" altLang="en-US" dirty="0"/>
              <a:t>不赶出那地之民的后果</a:t>
            </a:r>
            <a:endParaRPr lang="en-US" altLang="zh-CN" dirty="0"/>
          </a:p>
          <a:p>
            <a:endParaRPr lang="en-US" altLang="zh-CN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zh-CN" altLang="en-US" b="1" dirty="0"/>
              <a:t>说明什么？</a:t>
            </a:r>
            <a:endParaRPr lang="en-US" altLang="zh-CN" b="1" dirty="0"/>
          </a:p>
          <a:p>
            <a:r>
              <a:rPr lang="zh-CN" altLang="en-US" b="1" dirty="0"/>
              <a:t>全程都是神安排的</a:t>
            </a:r>
            <a:endParaRPr lang="en-US" altLang="zh-CN" b="1" dirty="0"/>
          </a:p>
          <a:p>
            <a:r>
              <a:rPr lang="zh-CN" altLang="en-US" b="1" dirty="0"/>
              <a:t>从日期看，从哪天起程？说明什么？</a:t>
            </a:r>
            <a:endParaRPr lang="en-US" altLang="zh-CN" b="1" dirty="0"/>
          </a:p>
          <a:p>
            <a:r>
              <a:rPr lang="en-US" altLang="zh-CN" b="1" dirty="0"/>
              <a:t>     </a:t>
            </a:r>
            <a:r>
              <a:rPr lang="zh-CN" altLang="en-US" b="1" dirty="0"/>
              <a:t>逾越节开始出发，没有羔羊的血，无路可逃、更无路可走，首先人要走回到神面前，才能开始蒙福的生命旅程</a:t>
            </a:r>
            <a:endParaRPr lang="en-US" altLang="zh-CN" b="1" dirty="0"/>
          </a:p>
          <a:p>
            <a:r>
              <a:rPr lang="en-US" altLang="zh-CN" b="1" dirty="0"/>
              <a:t>33:5</a:t>
            </a:r>
            <a:r>
              <a:rPr lang="zh-CN" altLang="en-US" b="1" dirty="0"/>
              <a:t>疏割</a:t>
            </a:r>
            <a:r>
              <a:rPr lang="en-US" altLang="zh-CN" b="1" dirty="0"/>
              <a:t>=</a:t>
            </a:r>
            <a:r>
              <a:rPr lang="zh-CN" altLang="en-US" b="1" dirty="0"/>
              <a:t>畜棚</a:t>
            </a:r>
            <a:r>
              <a:rPr lang="en-US" altLang="zh-CN" b="1" dirty="0"/>
              <a:t>---</a:t>
            </a:r>
            <a:r>
              <a:rPr lang="zh-CN" altLang="en-US" b="1" dirty="0"/>
              <a:t>象征被领到羊圈</a:t>
            </a:r>
            <a:r>
              <a:rPr lang="en-US" altLang="zh-CN" b="1" dirty="0"/>
              <a:t>----</a:t>
            </a:r>
            <a:r>
              <a:rPr lang="zh-CN" altLang="en-US" b="1" dirty="0"/>
              <a:t>百姓如羊一样</a:t>
            </a:r>
            <a:r>
              <a:rPr lang="en-US" altLang="zh-CN" b="1" dirty="0"/>
              <a:t>---</a:t>
            </a:r>
            <a:r>
              <a:rPr lang="zh-CN" altLang="en-US" b="1" dirty="0"/>
              <a:t>诗</a:t>
            </a:r>
            <a:r>
              <a:rPr lang="en-US" altLang="zh-CN" b="1" dirty="0"/>
              <a:t>78:52</a:t>
            </a:r>
            <a:r>
              <a:rPr lang="zh-CN" altLang="en-US" b="1" dirty="0"/>
              <a:t>，</a:t>
            </a:r>
            <a:r>
              <a:rPr lang="en-US" altLang="zh-CN" b="1" dirty="0"/>
              <a:t>71</a:t>
            </a:r>
            <a:r>
              <a:rPr lang="zh-CN" altLang="en-US" b="1" dirty="0"/>
              <a:t>，</a:t>
            </a:r>
            <a:r>
              <a:rPr lang="en-US" altLang="zh-CN" b="1" dirty="0"/>
              <a:t>95:7</a:t>
            </a:r>
          </a:p>
          <a:p>
            <a:r>
              <a:rPr lang="zh-CN" altLang="en-US" b="1" dirty="0"/>
              <a:t>       安息</a:t>
            </a:r>
            <a:r>
              <a:rPr lang="en-US" altLang="zh-CN" b="1" dirty="0"/>
              <a:t>---</a:t>
            </a:r>
            <a:r>
              <a:rPr lang="zh-CN" altLang="en-US" b="1" dirty="0"/>
              <a:t>诗</a:t>
            </a:r>
            <a:r>
              <a:rPr lang="en-US" altLang="zh-CN" b="1" dirty="0"/>
              <a:t>68:13</a:t>
            </a:r>
            <a:r>
              <a:rPr lang="zh-CN" altLang="en-US" b="1" dirty="0"/>
              <a:t>，诗</a:t>
            </a:r>
            <a:r>
              <a:rPr lang="en-US" altLang="zh-CN" b="1" dirty="0"/>
              <a:t>23  </a:t>
            </a:r>
            <a:r>
              <a:rPr lang="zh-CN" altLang="en-US" b="1" dirty="0"/>
              <a:t>， 约</a:t>
            </a:r>
            <a:r>
              <a:rPr lang="en-US" altLang="zh-CN" b="1" dirty="0"/>
              <a:t>10</a:t>
            </a:r>
            <a:r>
              <a:rPr lang="zh-CN" altLang="en-US" b="1" dirty="0"/>
              <a:t>，</a:t>
            </a:r>
            <a:endParaRPr lang="en-US" altLang="zh-CN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b="1" dirty="0"/>
              <a:t>每一站的名字都有特别的意思：</a:t>
            </a:r>
            <a:r>
              <a:rPr lang="en-US" altLang="zh-CN" b="1" dirty="0"/>
              <a:t>v.7</a:t>
            </a:r>
            <a:r>
              <a:rPr lang="zh-CN" altLang="en-US" b="1" dirty="0"/>
              <a:t>密夺</a:t>
            </a:r>
            <a:r>
              <a:rPr lang="en-US" altLang="zh-CN" b="1" dirty="0"/>
              <a:t>=</a:t>
            </a:r>
            <a:r>
              <a:rPr lang="zh-CN" altLang="en-US" b="1" dirty="0"/>
              <a:t>守望塔 ，神让他们转回</a:t>
            </a:r>
            <a:r>
              <a:rPr lang="en-US" altLang="zh-CN" b="1" dirty="0"/>
              <a:t>---</a:t>
            </a:r>
            <a:r>
              <a:rPr lang="zh-CN" altLang="en-US" b="1" dirty="0"/>
              <a:t>引出了法老追兵</a:t>
            </a:r>
            <a:r>
              <a:rPr lang="en-US" altLang="zh-CN" b="1" dirty="0"/>
              <a:t>---</a:t>
            </a:r>
          </a:p>
          <a:p>
            <a:r>
              <a:rPr lang="en-US" altLang="zh-CN" b="1" dirty="0"/>
              <a:t>   </a:t>
            </a:r>
            <a:r>
              <a:rPr lang="zh-CN" altLang="en-US" b="1" dirty="0"/>
              <a:t>咱们的灵生命有到过 密夺吗？遇到过追兵吗？</a:t>
            </a:r>
            <a:endParaRPr lang="en-US" altLang="zh-CN" b="1" dirty="0"/>
          </a:p>
          <a:p>
            <a:r>
              <a:rPr lang="en-US" altLang="zh-CN" b="1" dirty="0"/>
              <a:t>   v.8</a:t>
            </a:r>
            <a:r>
              <a:rPr lang="zh-CN" altLang="en-US" b="1" dirty="0"/>
              <a:t>玛拉</a:t>
            </a:r>
            <a:r>
              <a:rPr lang="en-US" altLang="zh-CN" b="1" dirty="0"/>
              <a:t>=</a:t>
            </a:r>
            <a:r>
              <a:rPr lang="zh-CN" altLang="en-US" b="1" dirty="0"/>
              <a:t>苦  </a:t>
            </a:r>
            <a:r>
              <a:rPr lang="en-US" altLang="zh-CN" b="1" dirty="0"/>
              <a:t>v.9</a:t>
            </a:r>
            <a:r>
              <a:rPr lang="zh-CN" altLang="en-US" b="1" dirty="0"/>
              <a:t>以琳</a:t>
            </a:r>
            <a:r>
              <a:rPr lang="en-US" altLang="zh-CN" b="1" dirty="0"/>
              <a:t>=</a:t>
            </a:r>
            <a:r>
              <a:rPr lang="zh-CN" altLang="en-US" b="1" dirty="0"/>
              <a:t>棕榈</a:t>
            </a:r>
            <a:r>
              <a:rPr lang="en-US" altLang="zh-CN" b="1" dirty="0"/>
              <a:t>=</a:t>
            </a:r>
            <a:r>
              <a:rPr lang="zh-CN" altLang="en-US" b="1" dirty="0"/>
              <a:t>遮荫，十二股泉水，神儿女可以享受安息小憩</a:t>
            </a:r>
            <a:endParaRPr lang="en-US" altLang="zh-CN" b="1" dirty="0"/>
          </a:p>
          <a:p>
            <a:r>
              <a:rPr lang="en-US" altLang="zh-CN" b="1" dirty="0"/>
              <a:t>   …….</a:t>
            </a:r>
          </a:p>
          <a:p>
            <a:endParaRPr lang="en-US" altLang="zh-CN" b="1" dirty="0"/>
          </a:p>
          <a:p>
            <a:r>
              <a:rPr lang="zh-CN" altLang="en-US" b="1" dirty="0"/>
              <a:t>全程神都同在，</a:t>
            </a:r>
            <a:endParaRPr lang="en-US" altLang="zh-CN" b="1" dirty="0"/>
          </a:p>
          <a:p>
            <a:r>
              <a:rPr lang="zh-CN" altLang="en-US" b="1" dirty="0"/>
              <a:t>人不断失信，但神是信实的，没有丢弃，</a:t>
            </a:r>
            <a:endParaRPr lang="en-US" altLang="zh-CN" b="1" dirty="0"/>
          </a:p>
          <a:p>
            <a:r>
              <a:rPr lang="zh-CN" altLang="en-US" b="1" dirty="0"/>
              <a:t>神帶領他们的行程，</a:t>
            </a:r>
            <a:endParaRPr lang="en-US" altLang="zh-CN" b="1" dirty="0"/>
          </a:p>
          <a:p>
            <a:r>
              <a:rPr lang="zh-CN" altLang="en-US" b="1" dirty="0"/>
              <a:t>神记得他们的每一步行程</a:t>
            </a:r>
            <a:endParaRPr lang="en-US" altLang="zh-CN" b="1" dirty="0"/>
          </a:p>
          <a:p>
            <a:endParaRPr lang="en-US" altLang="zh-CN" b="1" dirty="0"/>
          </a:p>
          <a:p>
            <a:r>
              <a:rPr lang="zh-CN" altLang="en-US" b="1" dirty="0"/>
              <a:t>你我人生的每一步，神是不是都记得？</a:t>
            </a:r>
            <a:endParaRPr lang="en-US" altLang="zh-CN" b="1" dirty="0"/>
          </a:p>
          <a:p>
            <a:r>
              <a:rPr lang="zh-CN" altLang="en-US" b="1" dirty="0"/>
              <a:t>你我的每一步是否愿意被神帶領着走？自己走自己的路？</a:t>
            </a:r>
            <a:endParaRPr lang="en-US" altLang="zh-CN" b="1" dirty="0"/>
          </a:p>
          <a:p>
            <a:r>
              <a:rPr lang="zh-CN" altLang="en-US" b="1" dirty="0"/>
              <a:t>回顾生命的历程？感恩</a:t>
            </a:r>
            <a:r>
              <a:rPr lang="en-US" altLang="zh-CN" b="1" dirty="0"/>
              <a:t>/</a:t>
            </a:r>
            <a:r>
              <a:rPr lang="zh-CN" altLang="en-US" b="1" dirty="0"/>
              <a:t>省察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85C5D-D7C9-4762-A013-7A0A1E6FE1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683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85C5D-D7C9-4762-A013-7A0A1E6FE1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8770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34</a:t>
            </a:r>
            <a:r>
              <a:rPr lang="zh-CN" altLang="en-US" dirty="0"/>
              <a:t>章</a:t>
            </a:r>
            <a:r>
              <a:rPr lang="en-US" altLang="zh-CN" dirty="0"/>
              <a:t>----- </a:t>
            </a:r>
            <a:r>
              <a:rPr lang="zh-CN" altLang="en-US" dirty="0"/>
              <a:t>疆界：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地标</a:t>
            </a:r>
            <a:endParaRPr lang="en-US" altLang="zh-CN" dirty="0"/>
          </a:p>
          <a:p>
            <a:r>
              <a:rPr lang="zh-CN" altLang="en-US" dirty="0"/>
              <a:t>名字之意</a:t>
            </a:r>
            <a:endParaRPr lang="en-US" altLang="zh-CN" dirty="0"/>
          </a:p>
          <a:p>
            <a:endParaRPr lang="en-US" dirty="0"/>
          </a:p>
          <a:p>
            <a:r>
              <a:rPr lang="zh-CN" altLang="en-US" b="1" dirty="0"/>
              <a:t>上帝给你我的疆界在哪儿？</a:t>
            </a:r>
            <a:endParaRPr lang="en-US" altLang="zh-CN" b="1" dirty="0"/>
          </a:p>
          <a:p>
            <a:r>
              <a:rPr lang="zh-CN" altLang="en-US" dirty="0"/>
              <a:t>低头看眼巴前儿的</a:t>
            </a:r>
            <a:r>
              <a:rPr lang="en-US" altLang="zh-CN" dirty="0"/>
              <a:t>-----</a:t>
            </a:r>
            <a:r>
              <a:rPr lang="zh-CN" altLang="en-US" dirty="0"/>
              <a:t>以色列人被救出来脱离奴役后，还流恋埃及的韮菜，葱、大蒜，我就是，搬家就想着有地方种韮菜</a:t>
            </a:r>
            <a:endParaRPr lang="en-US" altLang="zh-CN" dirty="0"/>
          </a:p>
          <a:p>
            <a:endParaRPr lang="en-US" dirty="0"/>
          </a:p>
          <a:p>
            <a:r>
              <a:rPr lang="en-US" sz="1200" b="1" dirty="0">
                <a:solidFill>
                  <a:srgbClr val="FF0000"/>
                </a:solidFill>
              </a:rPr>
              <a:t>18:20-24</a:t>
            </a:r>
            <a:endParaRPr lang="en-US" altLang="zh-CN" sz="1200" b="1" dirty="0">
              <a:solidFill>
                <a:srgbClr val="FF0000"/>
              </a:solidFill>
            </a:endParaRPr>
          </a:p>
          <a:p>
            <a:r>
              <a:rPr lang="zh-CN" altLang="en-US" sz="1200" b="1" dirty="0">
                <a:solidFill>
                  <a:srgbClr val="FF0000"/>
                </a:solidFill>
              </a:rPr>
              <a:t>利未人产业？</a:t>
            </a:r>
            <a:endParaRPr lang="en-US" altLang="zh-CN" sz="12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85C5D-D7C9-4762-A013-7A0A1E6FE1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361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60000"/>
              </a:lnSpc>
            </a:pPr>
            <a:r>
              <a:rPr lang="zh-CN" altLang="en-US" sz="1200" b="1" dirty="0"/>
              <a:t>为争夺应许地</a:t>
            </a:r>
            <a:r>
              <a:rPr lang="en-US" altLang="zh-CN" sz="1200" b="1" dirty="0"/>
              <a:t>----</a:t>
            </a:r>
            <a:r>
              <a:rPr lang="zh-CN" altLang="en-US" sz="1200" b="1" dirty="0"/>
              <a:t>迦南，圣战准备</a:t>
            </a:r>
            <a:endParaRPr lang="en-US" altLang="zh-CN" sz="1200" b="1" dirty="0"/>
          </a:p>
          <a:p>
            <a:pPr marL="0" indent="0">
              <a:lnSpc>
                <a:spcPct val="160000"/>
              </a:lnSpc>
              <a:buNone/>
            </a:pPr>
            <a:r>
              <a:rPr lang="en-US" sz="1200" b="1" dirty="0"/>
              <a:t>    </a:t>
            </a:r>
            <a:r>
              <a:rPr lang="zh-CN" altLang="en-US" sz="1200" b="1" dirty="0"/>
              <a:t>基督从死里复活胜过仇敌，建立教会，元帅基督正带着祂的新娘迎得新天新地圣战的最后阶段！借着教会传福音延续</a:t>
            </a:r>
            <a:r>
              <a:rPr lang="en-US" altLang="zh-CN" sz="1200" b="1" dirty="0"/>
              <a:t>-</a:t>
            </a:r>
            <a:r>
              <a:rPr lang="zh-CN" altLang="en-US" sz="1200" b="1" dirty="0"/>
              <a:t>徒</a:t>
            </a:r>
            <a:r>
              <a:rPr lang="en-US" altLang="zh-CN" sz="1200" b="1" dirty="0"/>
              <a:t>15:15-17…...</a:t>
            </a:r>
            <a:r>
              <a:rPr lang="zh-CN" altLang="en-US" sz="1200" b="1" dirty="0"/>
              <a:t>主再来完结！</a:t>
            </a:r>
            <a:endParaRPr lang="en-US" altLang="zh-CN" sz="1200" b="1" dirty="0"/>
          </a:p>
          <a:p>
            <a:r>
              <a:rPr lang="zh-CN" altLang="en-US" sz="1200" b="1" dirty="0"/>
              <a:t>神子民忠心、圣洁。</a:t>
            </a:r>
            <a:endParaRPr lang="en-US" altLang="zh-CN" sz="1200" b="1" dirty="0"/>
          </a:p>
          <a:p>
            <a:r>
              <a:rPr lang="zh-CN" altLang="en-US" sz="1200" b="1" dirty="0"/>
              <a:t>红母牛</a:t>
            </a:r>
            <a:r>
              <a:rPr lang="en-US" altLang="zh-CN" sz="1200" b="1" dirty="0"/>
              <a:t>----19</a:t>
            </a:r>
            <a:r>
              <a:rPr lang="zh-CN" altLang="en-US" sz="1200" b="1" dirty="0"/>
              <a:t>章</a:t>
            </a:r>
            <a:r>
              <a:rPr lang="en-US" altLang="zh-CN" sz="1200" b="1" dirty="0"/>
              <a:t>----</a:t>
            </a:r>
            <a:r>
              <a:rPr lang="zh-CN" altLang="en-US" sz="1200" b="1" dirty="0"/>
              <a:t>来</a:t>
            </a:r>
            <a:r>
              <a:rPr lang="en-US" altLang="zh-CN" sz="1200" b="1" dirty="0"/>
              <a:t>9:13</a:t>
            </a:r>
            <a:r>
              <a:rPr lang="zh-CN" altLang="en-US" sz="1200" b="1" dirty="0"/>
              <a:t>、</a:t>
            </a:r>
            <a:r>
              <a:rPr lang="en-US" altLang="zh-CN" sz="1200" b="1" dirty="0"/>
              <a:t>13:11-13</a:t>
            </a:r>
          </a:p>
          <a:p>
            <a:r>
              <a:rPr lang="zh-CN" altLang="en-US" sz="1200" b="1" dirty="0"/>
              <a:t>磐石出水</a:t>
            </a:r>
            <a:r>
              <a:rPr lang="en-US" altLang="zh-CN" sz="1200" b="1" dirty="0"/>
              <a:t>----20</a:t>
            </a:r>
            <a:r>
              <a:rPr lang="zh-CN" altLang="en-US" sz="1200" b="1" dirty="0"/>
              <a:t>章</a:t>
            </a:r>
            <a:r>
              <a:rPr lang="en-US" altLang="zh-CN" sz="1200" b="1" dirty="0"/>
              <a:t>----</a:t>
            </a:r>
            <a:r>
              <a:rPr lang="zh-CN" altLang="en-US" sz="1200" b="1" dirty="0"/>
              <a:t>林前</a:t>
            </a:r>
            <a:r>
              <a:rPr lang="en-US" altLang="zh-CN" sz="1200" b="1" dirty="0"/>
              <a:t>10:4</a:t>
            </a:r>
          </a:p>
          <a:p>
            <a:r>
              <a:rPr lang="zh-CN" altLang="en-US" sz="1200" b="1" dirty="0"/>
              <a:t>因举蛇得医治</a:t>
            </a:r>
            <a:r>
              <a:rPr lang="en-US" altLang="zh-CN" sz="1200" b="1" dirty="0"/>
              <a:t>----21</a:t>
            </a:r>
            <a:r>
              <a:rPr lang="zh-CN" altLang="en-US" sz="1200" b="1" dirty="0"/>
              <a:t>章，约</a:t>
            </a:r>
            <a:r>
              <a:rPr lang="en-US" altLang="zh-CN" sz="1200" b="1" dirty="0"/>
              <a:t>3:14-15</a:t>
            </a:r>
          </a:p>
          <a:p>
            <a:r>
              <a:rPr lang="zh-CN" altLang="en-US" sz="1200" b="1" dirty="0"/>
              <a:t>预言大卫得胜</a:t>
            </a:r>
            <a:r>
              <a:rPr lang="en-US" altLang="zh-CN" sz="1200" b="1" dirty="0"/>
              <a:t>---24:15----</a:t>
            </a:r>
            <a:r>
              <a:rPr lang="zh-CN" altLang="en-US" sz="1200" b="1" dirty="0"/>
              <a:t>大卫后裔基督</a:t>
            </a:r>
            <a:r>
              <a:rPr lang="en-US" altLang="zh-CN" sz="1200" b="1" dirty="0"/>
              <a:t>----</a:t>
            </a:r>
            <a:r>
              <a:rPr lang="zh-CN" altLang="en-US" sz="1200" b="1" dirty="0"/>
              <a:t>万王之王</a:t>
            </a:r>
            <a:endParaRPr lang="en-US" altLang="zh-CN" sz="1200" b="1" dirty="0"/>
          </a:p>
          <a:p>
            <a:r>
              <a:rPr lang="zh-CN" altLang="en-US" sz="1200" b="1" dirty="0"/>
              <a:t>会幕</a:t>
            </a:r>
            <a:r>
              <a:rPr lang="en-US" altLang="zh-CN" sz="1200" b="1" dirty="0"/>
              <a:t>----</a:t>
            </a:r>
            <a:r>
              <a:rPr lang="zh-CN" altLang="en-US" sz="1200" b="1" dirty="0"/>
              <a:t>道成肉身</a:t>
            </a:r>
            <a:r>
              <a:rPr lang="en-US" altLang="zh-CN" sz="1200" b="1" dirty="0"/>
              <a:t>---</a:t>
            </a:r>
            <a:r>
              <a:rPr lang="zh-CN" altLang="en-US" sz="1200" b="1" dirty="0"/>
              <a:t>住，林前</a:t>
            </a:r>
            <a:r>
              <a:rPr lang="en-US" altLang="zh-CN" sz="1200" b="1" dirty="0"/>
              <a:t>3:16-</a:t>
            </a:r>
            <a:r>
              <a:rPr lang="zh-CN" altLang="en-US" sz="1200" b="1" dirty="0"/>
              <a:t>教会是神的殿</a:t>
            </a:r>
            <a:endParaRPr lang="en-US" altLang="zh-CN" sz="1200" b="1" dirty="0"/>
          </a:p>
          <a:p>
            <a:pPr marL="0" indent="0">
              <a:buNone/>
            </a:pPr>
            <a:r>
              <a:rPr lang="zh-CN" altLang="en-US" sz="1200" b="1" dirty="0"/>
              <a:t>                                             弗</a:t>
            </a:r>
            <a:r>
              <a:rPr lang="en-US" altLang="zh-CN" sz="1200" b="1" dirty="0"/>
              <a:t>2:19-    </a:t>
            </a:r>
            <a:r>
              <a:rPr lang="zh-CN" altLang="en-US" sz="1200" b="1" dirty="0"/>
              <a:t>基督徒是神的殿</a:t>
            </a:r>
            <a:endParaRPr lang="en-US" altLang="zh-CN" sz="1200" b="1" dirty="0"/>
          </a:p>
          <a:p>
            <a:pPr marL="0" indent="0">
              <a:buNone/>
            </a:pPr>
            <a:r>
              <a:rPr lang="en-US" altLang="zh-CN" sz="1200" b="1" dirty="0"/>
              <a:t>		               </a:t>
            </a:r>
            <a:r>
              <a:rPr lang="zh-CN" altLang="en-US" sz="1200" b="1" dirty="0"/>
              <a:t>启</a:t>
            </a:r>
            <a:r>
              <a:rPr lang="en-US" altLang="zh-CN" sz="1200" b="1" dirty="0"/>
              <a:t>21:3</a:t>
            </a:r>
            <a:r>
              <a:rPr lang="zh-CN" altLang="en-US" sz="1200" b="1" dirty="0"/>
              <a:t>、</a:t>
            </a:r>
            <a:r>
              <a:rPr lang="en-US" altLang="zh-CN" sz="1200" b="1" dirty="0"/>
              <a:t>22  </a:t>
            </a:r>
            <a:r>
              <a:rPr lang="zh-CN" altLang="en-US" sz="1200" b="1" dirty="0"/>
              <a:t>羔羊自己是圣殿</a:t>
            </a:r>
            <a:endParaRPr lang="en-US" altLang="zh-CN" sz="11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85C5D-D7C9-4762-A013-7A0A1E6FE1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497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85C5D-D7C9-4762-A013-7A0A1E6FE1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158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85C5D-D7C9-4762-A013-7A0A1E6FE1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8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1" dirty="0"/>
              <a:t>以色列十二支派 围绕帐幕部署安营的次序</a:t>
            </a:r>
            <a:endParaRPr lang="en-US" altLang="zh-CN" b="1" dirty="0"/>
          </a:p>
          <a:p>
            <a:r>
              <a:rPr lang="zh-CN" altLang="en-US" b="1" dirty="0"/>
              <a:t>第一队</a:t>
            </a:r>
            <a:endParaRPr lang="en-US" altLang="zh-CN" b="1" dirty="0"/>
          </a:p>
          <a:p>
            <a:endParaRPr lang="en-US" altLang="zh-CN" dirty="0"/>
          </a:p>
          <a:p>
            <a:r>
              <a:rPr lang="zh-CN" altLang="en-US" dirty="0"/>
              <a:t>纛：旗帜，比如：犹大</a:t>
            </a:r>
            <a:endParaRPr lang="en-US" altLang="zh-CN" dirty="0"/>
          </a:p>
          <a:p>
            <a:endParaRPr lang="en-US" altLang="zh-CN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b="1" dirty="0"/>
              <a:t>数点</a:t>
            </a:r>
            <a:r>
              <a:rPr lang="en-US" altLang="zh-CN" b="1" dirty="0"/>
              <a:t>+</a:t>
            </a:r>
            <a:r>
              <a:rPr lang="zh-CN" altLang="en-US" b="1" dirty="0"/>
              <a:t>神指定的布置图的目的？</a:t>
            </a:r>
            <a:endParaRPr lang="en-US" altLang="zh-CN" b="1" dirty="0"/>
          </a:p>
          <a:p>
            <a:r>
              <a:rPr lang="zh-CN" altLang="en-US" dirty="0"/>
              <a:t>被救出来得救后，要打仗的，得胜，</a:t>
            </a:r>
            <a:endParaRPr lang="en-US" altLang="zh-CN" dirty="0"/>
          </a:p>
          <a:p>
            <a:r>
              <a:rPr lang="zh-CN" altLang="en-US" dirty="0"/>
              <a:t>神要装备一支有战斗力的军队</a:t>
            </a:r>
            <a:endParaRPr lang="en-US" altLang="zh-CN" dirty="0"/>
          </a:p>
          <a:p>
            <a:endParaRPr lang="en-US" altLang="zh-CN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b="1" dirty="0"/>
              <a:t>利未营的布置有什么特别意义？中间</a:t>
            </a:r>
            <a:endParaRPr lang="en-US" altLang="zh-CN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服侍会幕的</a:t>
            </a:r>
            <a:r>
              <a:rPr lang="en-US" altLang="zh-CN" dirty="0"/>
              <a:t>----</a:t>
            </a:r>
            <a:r>
              <a:rPr lang="zh-CN" altLang="en-US" dirty="0"/>
              <a:t>约柜</a:t>
            </a:r>
            <a:r>
              <a:rPr lang="en-US" altLang="zh-CN" dirty="0"/>
              <a:t>=</a:t>
            </a:r>
            <a:r>
              <a:rPr lang="zh-CN" altLang="en-US" dirty="0"/>
              <a:t>神同在，</a:t>
            </a:r>
            <a:r>
              <a:rPr lang="en-US" altLang="zh-CN" b="1" dirty="0"/>
              <a:t>=</a:t>
            </a:r>
            <a:r>
              <a:rPr lang="zh-CN" altLang="en-US" b="1" dirty="0"/>
              <a:t>安定人心</a:t>
            </a:r>
            <a:endParaRPr lang="en-US" altLang="zh-CN" dirty="0"/>
          </a:p>
          <a:p>
            <a:r>
              <a:rPr lang="zh-CN" altLang="en-US" dirty="0"/>
              <a:t>打胜的关键：神为子民争战，得胜也在乎神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    </a:t>
            </a:r>
            <a:r>
              <a:rPr lang="en-US" altLang="zh-CN" dirty="0"/>
              <a:t>1. </a:t>
            </a:r>
            <a:r>
              <a:rPr lang="zh-CN" altLang="en-US" dirty="0"/>
              <a:t>跟神的关系</a:t>
            </a:r>
            <a:endParaRPr lang="en-US" altLang="zh-CN" dirty="0"/>
          </a:p>
          <a:p>
            <a:r>
              <a:rPr lang="zh-CN" altLang="en-US" dirty="0"/>
              <a:t>    </a:t>
            </a:r>
            <a:r>
              <a:rPr lang="en-US" altLang="zh-CN" dirty="0"/>
              <a:t>2. </a:t>
            </a:r>
            <a:r>
              <a:rPr lang="zh-CN" altLang="en-US" dirty="0"/>
              <a:t>里面的胜利，不在乎外面多么强大</a:t>
            </a:r>
            <a:endParaRPr lang="en-US" altLang="zh-CN" dirty="0"/>
          </a:p>
          <a:p>
            <a:r>
              <a:rPr lang="en-US" dirty="0"/>
              <a:t>    3</a:t>
            </a:r>
            <a:r>
              <a:rPr lang="en-US" altLang="zh-CN" dirty="0"/>
              <a:t>. </a:t>
            </a:r>
            <a:r>
              <a:rPr lang="zh-CN" altLang="en-US" dirty="0"/>
              <a:t>在神面前的侍立、听神的声音、跟神的联合</a:t>
            </a:r>
            <a:endParaRPr lang="en-US" altLang="zh-CN" dirty="0"/>
          </a:p>
          <a:p>
            <a:r>
              <a:rPr lang="en-US" altLang="zh-CN" dirty="0"/>
              <a:t>    4. </a:t>
            </a:r>
            <a:r>
              <a:rPr lang="zh-CN" altLang="en-US" dirty="0"/>
              <a:t>利未人在中间的目的？</a:t>
            </a:r>
            <a:r>
              <a:rPr lang="en-US" altLang="zh-CN" dirty="0"/>
              <a:t>1:53</a:t>
            </a:r>
            <a:r>
              <a:rPr lang="zh-CN" altLang="en-US" dirty="0"/>
              <a:t> 保护民众，属灵的遮盖，</a:t>
            </a:r>
            <a:endParaRPr lang="en-US" altLang="zh-CN" dirty="0"/>
          </a:p>
          <a:p>
            <a:r>
              <a:rPr lang="en-US" altLang="zh-CN" dirty="0"/>
              <a:t>       11:33-36 </a:t>
            </a:r>
            <a:r>
              <a:rPr lang="zh-CN" altLang="en-US" dirty="0"/>
              <a:t>跟着约柜走，跟着神走</a:t>
            </a:r>
            <a:endParaRPr lang="en-US" altLang="zh-CN" dirty="0"/>
          </a:p>
          <a:p>
            <a:endParaRPr lang="en-US" dirty="0"/>
          </a:p>
          <a:p>
            <a:r>
              <a:rPr lang="en-US" dirty="0"/>
              <a:t>4</a:t>
            </a:r>
            <a:r>
              <a:rPr lang="zh-CN" altLang="en-US" dirty="0"/>
              <a:t>章</a:t>
            </a:r>
            <a:r>
              <a:rPr lang="en-US" altLang="zh-CN" dirty="0"/>
              <a:t>3</a:t>
            </a:r>
            <a:r>
              <a:rPr lang="zh-CN" altLang="en-US" dirty="0"/>
              <a:t>，三十岁</a:t>
            </a:r>
            <a:r>
              <a:rPr lang="en-US" altLang="zh-CN" dirty="0"/>
              <a:t>-</a:t>
            </a:r>
            <a:r>
              <a:rPr lang="zh-CN" altLang="en-US" dirty="0"/>
              <a:t>五十岁：生命成熟、生命经历、生命强壮</a:t>
            </a:r>
            <a:endParaRPr lang="en-US" altLang="zh-CN" dirty="0"/>
          </a:p>
          <a:p>
            <a:r>
              <a:rPr lang="en-US" altLang="zh-CN" dirty="0"/>
              <a:t>8</a:t>
            </a:r>
            <a:r>
              <a:rPr lang="zh-CN" altLang="en-US" dirty="0"/>
              <a:t>章</a:t>
            </a:r>
            <a:r>
              <a:rPr lang="en-US" altLang="zh-CN" dirty="0"/>
              <a:t>23</a:t>
            </a:r>
            <a:r>
              <a:rPr lang="zh-CN" altLang="en-US" dirty="0"/>
              <a:t>，二十五岁</a:t>
            </a:r>
            <a:r>
              <a:rPr lang="en-US" altLang="zh-CN" dirty="0"/>
              <a:t>-</a:t>
            </a:r>
            <a:r>
              <a:rPr lang="zh-CN" altLang="en-US" dirty="0"/>
              <a:t>五十岁：</a:t>
            </a:r>
            <a:r>
              <a:rPr lang="en-US" altLang="zh-CN" dirty="0"/>
              <a:t>25</a:t>
            </a:r>
            <a:r>
              <a:rPr lang="zh-CN" altLang="en-US" dirty="0"/>
              <a:t>岁实习生</a:t>
            </a:r>
            <a:r>
              <a:rPr lang="en-US" altLang="zh-CN" dirty="0"/>
              <a:t>-30</a:t>
            </a:r>
            <a:r>
              <a:rPr lang="zh-CN" altLang="en-US" dirty="0"/>
              <a:t>岁，才能正式服侍 </a:t>
            </a:r>
            <a:endParaRPr lang="en-US" altLang="zh-CN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85C5D-D7C9-4762-A013-7A0A1E6FE1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226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1" dirty="0"/>
              <a:t>以色列十二支派 围绕帐幕部署安营的次序</a:t>
            </a:r>
            <a:endParaRPr lang="en-US" altLang="zh-CN" b="1" dirty="0"/>
          </a:p>
          <a:p>
            <a:r>
              <a:rPr lang="zh-CN" altLang="en-US" b="1" dirty="0"/>
              <a:t>第一队</a:t>
            </a:r>
            <a:endParaRPr lang="en-US" altLang="zh-CN" b="1" dirty="0"/>
          </a:p>
          <a:p>
            <a:endParaRPr lang="en-US" altLang="zh-CN" dirty="0"/>
          </a:p>
          <a:p>
            <a:r>
              <a:rPr lang="zh-CN" altLang="en-US" dirty="0"/>
              <a:t>纛：旗帜，比如：犹大</a:t>
            </a:r>
            <a:endParaRPr lang="en-US" altLang="zh-CN" dirty="0"/>
          </a:p>
          <a:p>
            <a:endParaRPr lang="en-US" altLang="zh-CN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b="1" dirty="0"/>
              <a:t>数点</a:t>
            </a:r>
            <a:r>
              <a:rPr lang="en-US" altLang="zh-CN" b="1" dirty="0"/>
              <a:t>+</a:t>
            </a:r>
            <a:r>
              <a:rPr lang="zh-CN" altLang="en-US" b="1" dirty="0"/>
              <a:t>神指定的布置图的目的？</a:t>
            </a:r>
            <a:endParaRPr lang="en-US" altLang="zh-CN" b="1" dirty="0"/>
          </a:p>
          <a:p>
            <a:r>
              <a:rPr lang="zh-CN" altLang="en-US" dirty="0"/>
              <a:t>被救出来得救后，要打仗的，得胜，</a:t>
            </a:r>
            <a:endParaRPr lang="en-US" altLang="zh-CN" dirty="0"/>
          </a:p>
          <a:p>
            <a:r>
              <a:rPr lang="zh-CN" altLang="en-US" dirty="0"/>
              <a:t>神要装备一支有战斗力的军队</a:t>
            </a:r>
            <a:endParaRPr lang="en-US" altLang="zh-CN" dirty="0"/>
          </a:p>
          <a:p>
            <a:endParaRPr lang="en-US" altLang="zh-CN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b="1" dirty="0"/>
              <a:t>利未营的布置有什么特别意义？中间</a:t>
            </a:r>
            <a:endParaRPr lang="en-US" altLang="zh-CN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服侍会幕的</a:t>
            </a:r>
            <a:r>
              <a:rPr lang="en-US" altLang="zh-CN" dirty="0"/>
              <a:t>----</a:t>
            </a:r>
            <a:r>
              <a:rPr lang="zh-CN" altLang="en-US" dirty="0"/>
              <a:t>约柜</a:t>
            </a:r>
            <a:r>
              <a:rPr lang="en-US" altLang="zh-CN" dirty="0"/>
              <a:t>=</a:t>
            </a:r>
            <a:r>
              <a:rPr lang="zh-CN" altLang="en-US" dirty="0"/>
              <a:t>神同在，</a:t>
            </a:r>
            <a:r>
              <a:rPr lang="en-US" altLang="zh-CN" b="1" dirty="0"/>
              <a:t>=</a:t>
            </a:r>
            <a:r>
              <a:rPr lang="zh-CN" altLang="en-US" b="1" dirty="0"/>
              <a:t>安定人心</a:t>
            </a:r>
            <a:endParaRPr lang="en-US" altLang="zh-CN" dirty="0"/>
          </a:p>
          <a:p>
            <a:r>
              <a:rPr lang="zh-CN" altLang="en-US" dirty="0"/>
              <a:t>打胜的关键：神为子民争战，得胜也在乎神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    </a:t>
            </a:r>
            <a:r>
              <a:rPr lang="en-US" altLang="zh-CN" dirty="0"/>
              <a:t>1. </a:t>
            </a:r>
            <a:r>
              <a:rPr lang="zh-CN" altLang="en-US" dirty="0"/>
              <a:t>跟神的关系</a:t>
            </a:r>
            <a:endParaRPr lang="en-US" altLang="zh-CN" dirty="0"/>
          </a:p>
          <a:p>
            <a:r>
              <a:rPr lang="zh-CN" altLang="en-US" dirty="0"/>
              <a:t>    </a:t>
            </a:r>
            <a:r>
              <a:rPr lang="en-US" altLang="zh-CN" dirty="0"/>
              <a:t>2. </a:t>
            </a:r>
            <a:r>
              <a:rPr lang="zh-CN" altLang="en-US" dirty="0"/>
              <a:t>里面的胜利，不在乎外面多么强大</a:t>
            </a:r>
            <a:endParaRPr lang="en-US" altLang="zh-CN" dirty="0"/>
          </a:p>
          <a:p>
            <a:r>
              <a:rPr lang="en-US" dirty="0"/>
              <a:t>    3</a:t>
            </a:r>
            <a:r>
              <a:rPr lang="en-US" altLang="zh-CN" dirty="0"/>
              <a:t>. </a:t>
            </a:r>
            <a:r>
              <a:rPr lang="zh-CN" altLang="en-US" dirty="0"/>
              <a:t>在神面前的侍立、听神的声音、跟神的联合</a:t>
            </a:r>
            <a:endParaRPr lang="en-US" altLang="zh-CN" dirty="0"/>
          </a:p>
          <a:p>
            <a:r>
              <a:rPr lang="en-US" altLang="zh-CN" dirty="0"/>
              <a:t>    4. </a:t>
            </a:r>
            <a:r>
              <a:rPr lang="zh-CN" altLang="en-US" dirty="0"/>
              <a:t>利未人在中间的目的？</a:t>
            </a:r>
            <a:r>
              <a:rPr lang="en-US" altLang="zh-CN" dirty="0"/>
              <a:t>1:53</a:t>
            </a:r>
            <a:r>
              <a:rPr lang="zh-CN" altLang="en-US" dirty="0"/>
              <a:t> 保护民众，属灵的遮盖，</a:t>
            </a:r>
            <a:endParaRPr lang="en-US" altLang="zh-CN" dirty="0"/>
          </a:p>
          <a:p>
            <a:r>
              <a:rPr lang="en-US" altLang="zh-CN" dirty="0"/>
              <a:t>       11:33-36 </a:t>
            </a:r>
            <a:r>
              <a:rPr lang="zh-CN" altLang="en-US" dirty="0"/>
              <a:t>跟着约柜走，跟着神走</a:t>
            </a:r>
            <a:endParaRPr lang="en-US" altLang="zh-CN" dirty="0"/>
          </a:p>
          <a:p>
            <a:endParaRPr lang="en-US" dirty="0"/>
          </a:p>
          <a:p>
            <a:r>
              <a:rPr lang="en-US" dirty="0"/>
              <a:t>4</a:t>
            </a:r>
            <a:r>
              <a:rPr lang="zh-CN" altLang="en-US" dirty="0"/>
              <a:t>章</a:t>
            </a:r>
            <a:r>
              <a:rPr lang="en-US" altLang="zh-CN" dirty="0"/>
              <a:t>3</a:t>
            </a:r>
            <a:r>
              <a:rPr lang="zh-CN" altLang="en-US" dirty="0"/>
              <a:t>，三十岁</a:t>
            </a:r>
            <a:r>
              <a:rPr lang="en-US" altLang="zh-CN" dirty="0"/>
              <a:t>-</a:t>
            </a:r>
            <a:r>
              <a:rPr lang="zh-CN" altLang="en-US" dirty="0"/>
              <a:t>五十岁：生命成熟、生命经历、生命强壮</a:t>
            </a:r>
            <a:endParaRPr lang="en-US" altLang="zh-CN" dirty="0"/>
          </a:p>
          <a:p>
            <a:r>
              <a:rPr lang="en-US" altLang="zh-CN" dirty="0"/>
              <a:t>8</a:t>
            </a:r>
            <a:r>
              <a:rPr lang="zh-CN" altLang="en-US" dirty="0"/>
              <a:t>章</a:t>
            </a:r>
            <a:r>
              <a:rPr lang="en-US" altLang="zh-CN" dirty="0"/>
              <a:t>23</a:t>
            </a:r>
            <a:r>
              <a:rPr lang="zh-CN" altLang="en-US" dirty="0"/>
              <a:t>，二十五岁</a:t>
            </a:r>
            <a:r>
              <a:rPr lang="en-US" altLang="zh-CN" dirty="0"/>
              <a:t>-</a:t>
            </a:r>
            <a:r>
              <a:rPr lang="zh-CN" altLang="en-US" dirty="0"/>
              <a:t>五十岁：</a:t>
            </a:r>
            <a:r>
              <a:rPr lang="en-US" altLang="zh-CN" dirty="0"/>
              <a:t>25</a:t>
            </a:r>
            <a:r>
              <a:rPr lang="zh-CN" altLang="en-US" dirty="0"/>
              <a:t>岁实习生</a:t>
            </a:r>
            <a:r>
              <a:rPr lang="en-US" altLang="zh-CN" dirty="0"/>
              <a:t>-30</a:t>
            </a:r>
            <a:r>
              <a:rPr lang="zh-CN" altLang="en-US" dirty="0"/>
              <a:t>岁，才能正式服侍 </a:t>
            </a:r>
            <a:endParaRPr lang="en-US" altLang="zh-CN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85C5D-D7C9-4762-A013-7A0A1E6FE1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881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吹一次号：不要大声，招聚会众 聚集在会幕门口</a:t>
            </a:r>
            <a:endParaRPr lang="en-US" altLang="zh-CN" dirty="0"/>
          </a:p>
          <a:p>
            <a:r>
              <a:rPr lang="zh-CN" altLang="en-US" dirty="0"/>
              <a:t>单吹一枝号：众首领，军中统领，聚集到摩西那里</a:t>
            </a:r>
            <a:endParaRPr lang="en-US" altLang="zh-CN" dirty="0"/>
          </a:p>
          <a:p>
            <a:r>
              <a:rPr lang="zh-CN" altLang="en-US" dirty="0"/>
              <a:t>大声吹：东边安的营</a:t>
            </a:r>
            <a:r>
              <a:rPr lang="en-US" altLang="zh-CN" dirty="0"/>
              <a:t>=</a:t>
            </a:r>
            <a:r>
              <a:rPr lang="zh-CN" altLang="en-US" dirty="0"/>
              <a:t>第一队   都要起行</a:t>
            </a:r>
            <a:endParaRPr lang="en-US" altLang="zh-CN" dirty="0"/>
          </a:p>
          <a:p>
            <a:r>
              <a:rPr lang="zh-CN" altLang="en-US" dirty="0"/>
              <a:t>二次吹大声：南边 </a:t>
            </a:r>
            <a:endParaRPr lang="en-US" altLang="zh-CN" dirty="0"/>
          </a:p>
          <a:p>
            <a:endParaRPr lang="en-US" dirty="0"/>
          </a:p>
          <a:p>
            <a:r>
              <a:rPr lang="zh-CN" altLang="en-US" dirty="0"/>
              <a:t>跟敌人打仗必须吹大声，</a:t>
            </a:r>
            <a:endParaRPr lang="en-US" altLang="zh-CN" dirty="0"/>
          </a:p>
          <a:p>
            <a:r>
              <a:rPr lang="zh-CN" altLang="en-US" dirty="0"/>
              <a:t>献祭，，也要吹号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85C5D-D7C9-4762-A013-7A0A1E6FE1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300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85C5D-D7C9-4762-A013-7A0A1E6FE1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73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0" dirty="0"/>
              <a:t>1. </a:t>
            </a:r>
            <a:r>
              <a:rPr lang="zh-CN" altLang="en-US" b="0" dirty="0"/>
              <a:t>他备拉</a:t>
            </a:r>
            <a:r>
              <a:rPr lang="en-US" altLang="zh-CN" b="0" dirty="0"/>
              <a:t>11:1-3</a:t>
            </a:r>
          </a:p>
          <a:p>
            <a:r>
              <a:rPr lang="en-US" altLang="zh-CN" b="0" dirty="0"/>
              <a:t>2. </a:t>
            </a:r>
            <a:r>
              <a:rPr lang="zh-CN" altLang="en-US" b="0" dirty="0"/>
              <a:t>贪欲心</a:t>
            </a:r>
            <a:r>
              <a:rPr lang="en-US" altLang="zh-CN" b="0" dirty="0"/>
              <a:t>11:4-6</a:t>
            </a:r>
          </a:p>
          <a:p>
            <a:r>
              <a:rPr lang="en-US" altLang="zh-CN" dirty="0"/>
              <a:t> </a:t>
            </a:r>
            <a:r>
              <a:rPr lang="zh-CN" altLang="en-US" dirty="0"/>
              <a:t>约书亚嫉妒人说预言</a:t>
            </a:r>
            <a:r>
              <a:rPr lang="en-US" altLang="zh-CN" dirty="0"/>
              <a:t>-11</a:t>
            </a:r>
            <a:r>
              <a:rPr lang="zh-CN" altLang="en-US" dirty="0"/>
              <a:t>：</a:t>
            </a:r>
            <a:r>
              <a:rPr lang="en-US" altLang="zh-CN" dirty="0"/>
              <a:t>29</a:t>
            </a:r>
          </a:p>
          <a:p>
            <a:r>
              <a:rPr lang="en-US" dirty="0"/>
              <a:t>12</a:t>
            </a:r>
            <a:r>
              <a:rPr lang="zh-CN" altLang="en-US" dirty="0"/>
              <a:t>章领袖层</a:t>
            </a:r>
            <a:r>
              <a:rPr lang="en-US" altLang="zh-CN" dirty="0"/>
              <a:t>-</a:t>
            </a:r>
            <a:r>
              <a:rPr lang="zh-CN" altLang="en-US" dirty="0"/>
              <a:t>姐姐哥哥毁谤摩西</a:t>
            </a:r>
            <a:endParaRPr lang="en-US" altLang="zh-CN" dirty="0"/>
          </a:p>
          <a:p>
            <a:r>
              <a:rPr lang="en-US" b="1" dirty="0"/>
              <a:t>3</a:t>
            </a:r>
            <a:r>
              <a:rPr lang="en-US" altLang="zh-CN" b="1" dirty="0"/>
              <a:t>. </a:t>
            </a:r>
            <a:r>
              <a:rPr lang="en-US" b="1" dirty="0"/>
              <a:t>13</a:t>
            </a:r>
            <a:r>
              <a:rPr lang="zh-CN" altLang="en-US" b="1" dirty="0"/>
              <a:t>章探子报恶信</a:t>
            </a:r>
            <a:r>
              <a:rPr lang="en-US" altLang="zh-CN" b="1" dirty="0"/>
              <a:t>----</a:t>
            </a:r>
            <a:r>
              <a:rPr lang="en-US" altLang="zh-CN" dirty="0"/>
              <a:t>14</a:t>
            </a:r>
            <a:r>
              <a:rPr lang="zh-CN" altLang="en-US" dirty="0"/>
              <a:t>章怨言</a:t>
            </a:r>
            <a:r>
              <a:rPr lang="en-US" altLang="zh-CN" dirty="0"/>
              <a:t>+</a:t>
            </a:r>
            <a:r>
              <a:rPr lang="zh-CN" altLang="en-US" dirty="0"/>
              <a:t>哭号</a:t>
            </a:r>
            <a:r>
              <a:rPr lang="en-US" altLang="zh-CN" dirty="0"/>
              <a:t>----</a:t>
            </a:r>
            <a:r>
              <a:rPr lang="zh-CN" altLang="en-US" dirty="0"/>
              <a:t>背叛耶和华</a:t>
            </a:r>
            <a:r>
              <a:rPr lang="en-US" altLang="zh-CN" dirty="0"/>
              <a:t>----</a:t>
            </a:r>
            <a:r>
              <a:rPr lang="zh-CN" altLang="en-US" dirty="0"/>
              <a:t>打死跟从神、信神的话的二人</a:t>
            </a:r>
            <a:r>
              <a:rPr lang="en-US" altLang="zh-CN" dirty="0"/>
              <a:t>14:10</a:t>
            </a:r>
          </a:p>
          <a:p>
            <a:r>
              <a:rPr lang="en-US" dirty="0"/>
              <a:t>14</a:t>
            </a:r>
            <a:r>
              <a:rPr lang="zh-CN" altLang="en-US" dirty="0"/>
              <a:t>章</a:t>
            </a:r>
            <a:r>
              <a:rPr lang="en-US" altLang="zh-CN" dirty="0"/>
              <a:t>22</a:t>
            </a:r>
            <a:r>
              <a:rPr lang="zh-CN" altLang="en-US" dirty="0"/>
              <a:t>：神说他们试探神十次，</a:t>
            </a:r>
            <a:endParaRPr lang="en-US" altLang="zh-CN" dirty="0"/>
          </a:p>
          <a:p>
            <a:r>
              <a:rPr lang="en-US" altLang="zh-CN" dirty="0"/>
              <a:t>14:33</a:t>
            </a:r>
            <a:r>
              <a:rPr lang="zh-CN" altLang="en-US" dirty="0"/>
              <a:t> 不信神、试探神、抱怨</a:t>
            </a:r>
            <a:r>
              <a:rPr lang="en-US" altLang="zh-CN" dirty="0"/>
              <a:t>=</a:t>
            </a:r>
            <a:r>
              <a:rPr lang="zh-CN" altLang="en-US" dirty="0"/>
              <a:t>淫行的罪，</a:t>
            </a:r>
            <a:endParaRPr lang="en-US" altLang="zh-CN" dirty="0"/>
          </a:p>
          <a:p>
            <a:r>
              <a:rPr lang="en-US" altLang="zh-CN" b="1" dirty="0"/>
              <a:t>----------</a:t>
            </a:r>
          </a:p>
          <a:p>
            <a:r>
              <a:rPr lang="en-US" b="1" dirty="0"/>
              <a:t>14:25</a:t>
            </a:r>
            <a:r>
              <a:rPr lang="zh-CN" altLang="en-US" b="1" dirty="0"/>
              <a:t> 开漂了</a:t>
            </a:r>
            <a:r>
              <a:rPr lang="en-US" altLang="zh-CN" b="1" dirty="0"/>
              <a:t>…… 38</a:t>
            </a:r>
            <a:r>
              <a:rPr lang="zh-CN" altLang="en-US" b="1" dirty="0"/>
              <a:t>年，</a:t>
            </a:r>
            <a:r>
              <a:rPr lang="en-US" altLang="zh-CN" b="1" dirty="0"/>
              <a:t>13:25</a:t>
            </a:r>
            <a:r>
              <a:rPr lang="zh-CN" altLang="en-US" b="1" dirty="0"/>
              <a:t> 窥探美地</a:t>
            </a:r>
            <a:r>
              <a:rPr lang="en-US" altLang="zh-CN" b="1" dirty="0"/>
              <a:t>40</a:t>
            </a:r>
            <a:r>
              <a:rPr lang="zh-CN" altLang="en-US" b="1" dirty="0"/>
              <a:t>天，</a:t>
            </a:r>
            <a:r>
              <a:rPr lang="en-US" altLang="zh-CN" b="1" dirty="0"/>
              <a:t>14:34</a:t>
            </a:r>
            <a:r>
              <a:rPr lang="zh-CN" altLang="en-US" b="1" dirty="0"/>
              <a:t> 一年顶一日</a:t>
            </a:r>
            <a:r>
              <a:rPr lang="en-US" altLang="zh-CN" b="1" dirty="0"/>
              <a:t>=</a:t>
            </a:r>
            <a:r>
              <a:rPr lang="zh-CN" altLang="en-US" b="1" dirty="0"/>
              <a:t>四十年，加上到西乃山之前的</a:t>
            </a:r>
            <a:r>
              <a:rPr lang="en-US" altLang="zh-CN" b="1" dirty="0"/>
              <a:t>2</a:t>
            </a:r>
            <a:r>
              <a:rPr lang="zh-CN" altLang="en-US" b="1" dirty="0"/>
              <a:t>年头</a:t>
            </a:r>
            <a:endParaRPr lang="en-US" altLang="zh-CN" b="1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b="1" dirty="0"/>
              <a:t> </a:t>
            </a:r>
            <a:r>
              <a:rPr lang="zh-CN" altLang="en-US" b="1" dirty="0"/>
              <a:t>神的目的是什么？</a:t>
            </a:r>
            <a:r>
              <a:rPr lang="en-US" altLang="zh-CN" b="1" dirty="0"/>
              <a:t>14:33</a:t>
            </a:r>
            <a:r>
              <a:rPr lang="zh-CN" altLang="en-US" b="1" dirty="0"/>
              <a:t>担当淫行的罪</a:t>
            </a:r>
            <a:endParaRPr lang="en-US" altLang="zh-CN" b="1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zh-CN" altLang="en-US" b="1" dirty="0"/>
              <a:t>     申</a:t>
            </a:r>
            <a:r>
              <a:rPr lang="en-US" altLang="zh-CN" b="1" dirty="0"/>
              <a:t>8:1-10</a:t>
            </a:r>
          </a:p>
          <a:p>
            <a:endParaRPr lang="en-US" altLang="zh-CN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dirty="0"/>
              <a:t>4. 15:32</a:t>
            </a:r>
            <a:r>
              <a:rPr lang="zh-CN" altLang="en-US" b="1" dirty="0"/>
              <a:t>有人违反安息日</a:t>
            </a:r>
            <a:endParaRPr lang="en-US" altLang="zh-CN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dirty="0"/>
              <a:t>5. </a:t>
            </a:r>
            <a:r>
              <a:rPr lang="zh-CN" altLang="en-US" b="1" dirty="0"/>
              <a:t>可拉、大坍、亚比兰</a:t>
            </a:r>
            <a:r>
              <a:rPr lang="en-US" altLang="zh-CN" b="1" dirty="0"/>
              <a:t>250</a:t>
            </a:r>
            <a:r>
              <a:rPr lang="zh-CN" altLang="en-US" b="1" dirty="0"/>
              <a:t>人 叛变</a:t>
            </a:r>
            <a:r>
              <a:rPr lang="en-US" altLang="zh-CN" b="1" dirty="0"/>
              <a:t>----16:41</a:t>
            </a:r>
            <a:r>
              <a:rPr lang="zh-CN" altLang="en-US" b="1" dirty="0"/>
              <a:t> 发怨言</a:t>
            </a:r>
            <a:r>
              <a:rPr lang="en-US" altLang="zh-CN" b="1" dirty="0"/>
              <a:t>----</a:t>
            </a:r>
            <a:r>
              <a:rPr lang="zh-CN" altLang="en-US" b="1" dirty="0"/>
              <a:t>瘟疫</a:t>
            </a:r>
            <a:endParaRPr lang="en-US" altLang="zh-CN" b="1" dirty="0"/>
          </a:p>
          <a:p>
            <a:r>
              <a:rPr lang="en-US" altLang="zh-CN" b="1" dirty="0"/>
              <a:t>6. 20:3  </a:t>
            </a:r>
            <a:r>
              <a:rPr lang="zh-CN" altLang="en-US" b="1" dirty="0"/>
              <a:t>米利巴争闹</a:t>
            </a:r>
            <a:r>
              <a:rPr lang="en-US" altLang="zh-CN" b="1" dirty="0"/>
              <a:t>----</a:t>
            </a:r>
            <a:r>
              <a:rPr lang="zh-CN" altLang="en-US" b="1" dirty="0"/>
              <a:t>没水</a:t>
            </a:r>
            <a:r>
              <a:rPr lang="en-US" altLang="zh-CN" b="1" dirty="0"/>
              <a:t>----</a:t>
            </a:r>
            <a:r>
              <a:rPr lang="zh-CN" altLang="en-US" b="1" dirty="0"/>
              <a:t>把摩西拉下水啦，</a:t>
            </a:r>
            <a:endParaRPr lang="en-US" altLang="zh-CN" b="1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zh-CN" altLang="en-US" b="1" dirty="0"/>
              <a:t>摩西冤枉吗？到底错在哪？</a:t>
            </a:r>
            <a:r>
              <a:rPr lang="en-US" altLang="zh-CN" b="1" dirty="0"/>
              <a:t>20:10-13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b="1" dirty="0"/>
              <a:t>    </a:t>
            </a:r>
            <a:r>
              <a:rPr lang="zh-CN" altLang="en-US" b="1" dirty="0"/>
              <a:t>吩咐 </a:t>
            </a:r>
            <a:r>
              <a:rPr lang="en-US" altLang="zh-CN" b="1" dirty="0"/>
              <a:t>vs. </a:t>
            </a:r>
            <a:r>
              <a:rPr lang="zh-CN" altLang="en-US" b="1" dirty="0"/>
              <a:t>击打</a:t>
            </a:r>
            <a:endParaRPr lang="en-US" altLang="zh-CN" b="1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b="1" dirty="0"/>
              <a:t>   </a:t>
            </a:r>
            <a:r>
              <a:rPr lang="zh-CN" altLang="en-US" b="1" dirty="0"/>
              <a:t>发脾气、</a:t>
            </a:r>
            <a:r>
              <a:rPr lang="en-US" altLang="zh-CN" b="1" dirty="0"/>
              <a:t> </a:t>
            </a:r>
            <a:r>
              <a:rPr lang="zh-CN" altLang="en-US" b="1" dirty="0"/>
              <a:t>凭经验、没仔细听神的话、不信、不顺服、没尊神为圣</a:t>
            </a:r>
            <a:endParaRPr lang="en-US" altLang="zh-CN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zh-CN" altLang="en-US" b="1" dirty="0"/>
              <a:t>没尊神为圣？ 摩西代表神，他的一举一动百姓会以为是神让他做的，可是：</a:t>
            </a:r>
            <a:r>
              <a:rPr lang="en-US" altLang="zh-CN" b="1" i="1" dirty="0"/>
              <a:t>-</a:t>
            </a:r>
            <a:r>
              <a:rPr lang="zh-CN" altLang="en-US" b="1" i="1" dirty="0"/>
              <a:t>申</a:t>
            </a:r>
            <a:r>
              <a:rPr lang="en-US" altLang="zh-CN" b="1" i="1" dirty="0"/>
              <a:t>32:51</a:t>
            </a:r>
            <a:r>
              <a:rPr lang="zh-CN" altLang="en-US" b="1" i="1" dirty="0"/>
              <a:t>得罪</a:t>
            </a:r>
            <a:r>
              <a:rPr lang="zh-CN" altLang="en-US" b="1" dirty="0"/>
              <a:t>了神</a:t>
            </a:r>
            <a:endParaRPr lang="en-US" altLang="zh-CN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zh-CN" altLang="en-US" b="1" dirty="0"/>
              <a:t>管教？不可进入迦南美地。包括亚伦进之前就死了</a:t>
            </a:r>
            <a:r>
              <a:rPr lang="en-US" altLang="zh-CN" b="1" dirty="0"/>
              <a:t>20:22</a:t>
            </a:r>
            <a:r>
              <a:rPr lang="zh-CN" altLang="en-US" b="1" dirty="0"/>
              <a:t>，除了亚伦造金牛犊</a:t>
            </a:r>
            <a:r>
              <a:rPr lang="en-US" altLang="zh-CN" b="1" dirty="0"/>
              <a:t>+</a:t>
            </a:r>
            <a:r>
              <a:rPr lang="zh-CN" altLang="en-US" b="1" dirty="0"/>
              <a:t>毁谤摩西</a:t>
            </a:r>
            <a:r>
              <a:rPr lang="en-US" altLang="zh-CN" b="1" dirty="0"/>
              <a:t>+</a:t>
            </a:r>
            <a:r>
              <a:rPr lang="zh-CN" altLang="en-US" b="1" dirty="0"/>
              <a:t>很可能</a:t>
            </a:r>
            <a:r>
              <a:rPr lang="en-US" altLang="zh-CN" b="1" dirty="0"/>
              <a:t>20:12</a:t>
            </a:r>
            <a:r>
              <a:rPr lang="zh-CN" altLang="en-US" b="1" dirty="0"/>
              <a:t>跟摩西一起生百姓的气</a:t>
            </a:r>
            <a:r>
              <a:rPr lang="en-US" altLang="zh-CN" b="1" dirty="0"/>
              <a:t>+</a:t>
            </a:r>
            <a:r>
              <a:rPr lang="zh-CN" altLang="en-US" b="1" dirty="0"/>
              <a:t>没阻止摩西击打磐石。</a:t>
            </a:r>
            <a:endParaRPr lang="en-US" altLang="zh-CN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zh-CN" altLang="en-US" b="1" dirty="0"/>
              <a:t>摩西、亚伦</a:t>
            </a:r>
            <a:r>
              <a:rPr lang="en-US" altLang="zh-CN" b="1" dirty="0"/>
              <a:t>=</a:t>
            </a:r>
            <a:r>
              <a:rPr lang="zh-CN" altLang="en-US" b="1" dirty="0"/>
              <a:t>领袖</a:t>
            </a:r>
            <a:r>
              <a:rPr lang="en-US" altLang="zh-CN" b="1" dirty="0"/>
              <a:t>-----</a:t>
            </a:r>
            <a:r>
              <a:rPr lang="zh-CN" altLang="en-US" b="1" dirty="0"/>
              <a:t>人的不完全，不可能领人进入安息</a:t>
            </a:r>
            <a:endParaRPr lang="en-US" altLang="zh-CN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zh-CN" altLang="en-US" b="1" dirty="0"/>
              <a:t>包括约书亚也不能</a:t>
            </a:r>
            <a:r>
              <a:rPr lang="en-US" altLang="zh-CN" b="1" dirty="0"/>
              <a:t>----</a:t>
            </a:r>
            <a:r>
              <a:rPr lang="zh-CN" altLang="en-US" b="1" dirty="0"/>
              <a:t>来</a:t>
            </a:r>
            <a:r>
              <a:rPr lang="en-US" altLang="zh-CN" b="1" dirty="0"/>
              <a:t>4----</a:t>
            </a:r>
            <a:r>
              <a:rPr lang="zh-CN" altLang="en-US" b="1" dirty="0"/>
              <a:t>人悖逆、不信</a:t>
            </a:r>
            <a:endParaRPr lang="en-US" altLang="zh-CN" b="1" dirty="0"/>
          </a:p>
          <a:p>
            <a:pPr marL="0" indent="0">
              <a:buFont typeface="Wingdings" panose="05000000000000000000" pitchFamily="2" charset="2"/>
              <a:buNone/>
            </a:pPr>
            <a:endParaRPr lang="en-US" altLang="zh-CN" b="1" dirty="0"/>
          </a:p>
          <a:p>
            <a:pPr marL="228600" indent="-228600">
              <a:buAutoNum type="arabicPeriod" startAt="7"/>
            </a:pPr>
            <a:r>
              <a:rPr lang="en-US" altLang="zh-CN" b="1" dirty="0"/>
              <a:t>21:4-</a:t>
            </a:r>
            <a:r>
              <a:rPr lang="zh-CN" altLang="en-US" b="1" dirty="0"/>
              <a:t>    从何珥山</a:t>
            </a:r>
            <a:r>
              <a:rPr lang="en-US" altLang="zh-CN" b="1" dirty="0"/>
              <a:t>----</a:t>
            </a:r>
            <a:r>
              <a:rPr lang="zh-CN" altLang="en-US" b="1" dirty="0"/>
              <a:t>红海走，绕过以东地</a:t>
            </a:r>
            <a:r>
              <a:rPr lang="en-US" altLang="zh-CN" b="1" dirty="0"/>
              <a:t>=</a:t>
            </a:r>
            <a:r>
              <a:rPr lang="zh-CN" altLang="en-US" b="1" dirty="0"/>
              <a:t>路难行，就怨讟神和摩西，</a:t>
            </a:r>
            <a:endParaRPr lang="en-US" altLang="zh-CN" b="1" dirty="0"/>
          </a:p>
          <a:p>
            <a:pPr marL="0" indent="0">
              <a:buNone/>
            </a:pPr>
            <a:r>
              <a:rPr lang="zh-CN" altLang="en-US" b="1" dirty="0"/>
              <a:t>     怨讟：说话，理论，得罪神、得罪人的说话，</a:t>
            </a:r>
            <a:endParaRPr lang="en-US" altLang="zh-CN" b="1" dirty="0"/>
          </a:p>
          <a:p>
            <a:pPr marL="0" indent="0">
              <a:buNone/>
            </a:pPr>
            <a:r>
              <a:rPr lang="zh-CN" altLang="en-US" b="1" dirty="0"/>
              <a:t>火蛇</a:t>
            </a:r>
            <a:r>
              <a:rPr lang="en-US" altLang="zh-CN" b="1" dirty="0"/>
              <a:t>-</a:t>
            </a:r>
            <a:r>
              <a:rPr lang="zh-CN" altLang="en-US" b="1" dirty="0"/>
              <a:t>管教 </a:t>
            </a:r>
            <a:r>
              <a:rPr lang="en-US" altLang="zh-CN" b="1" dirty="0"/>
              <a:t>–</a:t>
            </a:r>
            <a:r>
              <a:rPr lang="zh-CN" altLang="en-US" b="1" dirty="0"/>
              <a:t>死了很多人 </a:t>
            </a:r>
            <a:endParaRPr lang="en-US" altLang="zh-CN" b="1" dirty="0"/>
          </a:p>
          <a:p>
            <a:pPr marL="0" indent="0">
              <a:buNone/>
            </a:pPr>
            <a:r>
              <a:rPr lang="zh-CN" altLang="en-US" b="1" dirty="0"/>
              <a:t>铜蛇</a:t>
            </a:r>
            <a:r>
              <a:rPr lang="en-US" altLang="zh-CN" b="1" dirty="0"/>
              <a:t>-</a:t>
            </a:r>
            <a:r>
              <a:rPr lang="zh-CN" altLang="en-US" b="1" dirty="0"/>
              <a:t>一望就好了，</a:t>
            </a:r>
            <a:endParaRPr lang="en-US" altLang="zh-CN" b="1" dirty="0"/>
          </a:p>
          <a:p>
            <a:pPr marL="0" indent="0">
              <a:buNone/>
            </a:pPr>
            <a:r>
              <a:rPr lang="zh-CN" altLang="en-US" b="1" dirty="0"/>
              <a:t>耶稣就引用铜蛇，类比自己将被举起来</a:t>
            </a:r>
            <a:r>
              <a:rPr lang="en-US" altLang="zh-CN" b="1" dirty="0"/>
              <a:t>----</a:t>
            </a:r>
            <a:r>
              <a:rPr lang="zh-CN" altLang="en-US" b="1" dirty="0"/>
              <a:t>目的是什么？约</a:t>
            </a:r>
            <a:r>
              <a:rPr lang="en-US" altLang="zh-CN" b="1" dirty="0"/>
              <a:t>3:14-15</a:t>
            </a:r>
            <a:r>
              <a:rPr lang="zh-CN" altLang="en-US" b="1" dirty="0"/>
              <a:t>，</a:t>
            </a:r>
            <a:r>
              <a:rPr lang="en-US" altLang="zh-CN" b="1" dirty="0"/>
              <a:t>3:16</a:t>
            </a:r>
            <a:r>
              <a:rPr lang="zh-CN" altLang="en-US" b="1" dirty="0"/>
              <a:t>都会背的。</a:t>
            </a:r>
            <a:endParaRPr lang="en-US" altLang="zh-CN" b="1" dirty="0"/>
          </a:p>
          <a:p>
            <a:pPr marL="0" indent="0">
              <a:buNone/>
            </a:pPr>
            <a:r>
              <a:rPr lang="en-US" altLang="zh-CN" b="1" dirty="0"/>
              <a:t>8. 25:1-    </a:t>
            </a:r>
            <a:r>
              <a:rPr lang="zh-CN" altLang="en-US" b="1" dirty="0"/>
              <a:t>什亭   跟摩押女子   犯淫乱</a:t>
            </a:r>
            <a:r>
              <a:rPr lang="en-US" altLang="zh-CN" b="1" dirty="0"/>
              <a:t>----</a:t>
            </a:r>
            <a:r>
              <a:rPr lang="zh-CN" altLang="en-US" b="1" dirty="0"/>
              <a:t>巴兰给巴勒王献的诡计</a:t>
            </a:r>
            <a:r>
              <a:rPr lang="en-US" altLang="zh-CN" b="1" dirty="0"/>
              <a:t>----31:16</a:t>
            </a:r>
          </a:p>
          <a:p>
            <a:pPr marL="0" indent="0">
              <a:buNone/>
            </a:pPr>
            <a:endParaRPr lang="en-US" altLang="zh-CN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85C5D-D7C9-4762-A013-7A0A1E6FE1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05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dirty="0"/>
              <a:t>19</a:t>
            </a:r>
            <a:r>
              <a:rPr lang="zh-CN" altLang="en-US" b="1" dirty="0"/>
              <a:t>章  纯红母牛 </a:t>
            </a:r>
            <a:r>
              <a:rPr lang="en-US" altLang="zh-CN" b="1" dirty="0"/>
              <a:t>+ 18</a:t>
            </a:r>
            <a:r>
              <a:rPr lang="zh-CN" altLang="en-US" b="1" dirty="0"/>
              <a:t>章 祭司和利未人职责，放在整个民数记的中间，目的是什么？</a:t>
            </a:r>
            <a:endParaRPr lang="en-US" altLang="zh-CN" b="1" dirty="0"/>
          </a:p>
          <a:p>
            <a:r>
              <a:rPr lang="zh-CN" altLang="en-US" dirty="0"/>
              <a:t>人不断地失败、悖逆，但信实的神不言败、不放弃，守约按着应许的  施慈爱</a:t>
            </a:r>
            <a:r>
              <a:rPr lang="en-US" altLang="zh-CN" dirty="0"/>
              <a:t>———</a:t>
            </a:r>
            <a:r>
              <a:rPr lang="zh-CN" altLang="en-US" dirty="0"/>
              <a:t>困难、瘟疫、纪律</a:t>
            </a:r>
            <a:r>
              <a:rPr lang="en-US" altLang="zh-CN" dirty="0"/>
              <a:t>=</a:t>
            </a:r>
            <a:r>
              <a:rPr lang="zh-CN" altLang="en-US" dirty="0"/>
              <a:t>击杀</a:t>
            </a:r>
            <a:r>
              <a:rPr lang="en-US" altLang="zh-CN" dirty="0"/>
              <a:t>-----</a:t>
            </a:r>
            <a:r>
              <a:rPr lang="zh-CN" altLang="en-US" dirty="0"/>
              <a:t>管教、引领、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圣经中：人的性别是大有意义的。</a:t>
            </a:r>
            <a:endParaRPr lang="en-US" altLang="zh-CN" dirty="0"/>
          </a:p>
          <a:p>
            <a:r>
              <a:rPr lang="zh-CN" altLang="en-US" dirty="0"/>
              <a:t>通常：为真理、战争的都是男性。</a:t>
            </a:r>
            <a:endParaRPr lang="en-US" altLang="zh-CN" dirty="0"/>
          </a:p>
          <a:p>
            <a:r>
              <a:rPr lang="zh-CN" altLang="en-US" dirty="0"/>
              <a:t>经历生命的</a:t>
            </a:r>
            <a:r>
              <a:rPr lang="en-US" altLang="zh-CN" dirty="0"/>
              <a:t>---</a:t>
            </a:r>
            <a:r>
              <a:rPr lang="zh-CN" altLang="en-US" dirty="0"/>
              <a:t>用女性。</a:t>
            </a:r>
            <a:endParaRPr lang="en-US" altLang="zh-CN" dirty="0"/>
          </a:p>
          <a:p>
            <a:endParaRPr lang="en-US" dirty="0"/>
          </a:p>
          <a:p>
            <a:r>
              <a:rPr lang="zh-CN" altLang="en-US" dirty="0"/>
              <a:t>利未记：献祭的</a:t>
            </a:r>
            <a:r>
              <a:rPr lang="en-US" altLang="zh-CN" dirty="0"/>
              <a:t>=</a:t>
            </a:r>
            <a:r>
              <a:rPr lang="zh-CN" altLang="en-US" dirty="0"/>
              <a:t>公的</a:t>
            </a:r>
            <a:endParaRPr lang="en-US" dirty="0"/>
          </a:p>
          <a:p>
            <a:r>
              <a:rPr lang="zh-CN" altLang="en-US" dirty="0"/>
              <a:t>这里不用公牛，用母牛</a:t>
            </a:r>
            <a:endParaRPr lang="en-US" altLang="zh-CN" dirty="0"/>
          </a:p>
          <a:p>
            <a:r>
              <a:rPr lang="zh-CN" altLang="en-US" dirty="0"/>
              <a:t>母牛</a:t>
            </a:r>
            <a:r>
              <a:rPr lang="en-US" altLang="zh-CN" dirty="0"/>
              <a:t>=</a:t>
            </a:r>
            <a:r>
              <a:rPr lang="zh-CN" altLang="en-US" dirty="0"/>
              <a:t>生命力很强，指出生命的主，祂的复活大能</a:t>
            </a:r>
            <a:r>
              <a:rPr lang="en-US" altLang="zh-CN" dirty="0"/>
              <a:t>=</a:t>
            </a:r>
            <a:r>
              <a:rPr lang="zh-CN" altLang="en-US" dirty="0"/>
              <a:t>死亡的恐惧和绝望</a:t>
            </a:r>
            <a:r>
              <a:rPr lang="en-US" altLang="zh-CN" dirty="0"/>
              <a:t>+</a:t>
            </a:r>
            <a:r>
              <a:rPr lang="zh-CN" altLang="en-US" dirty="0"/>
              <a:t>罪的重担的辖制。</a:t>
            </a:r>
            <a:endParaRPr lang="en-US" altLang="zh-CN" dirty="0"/>
          </a:p>
          <a:p>
            <a:r>
              <a:rPr lang="zh-CN" altLang="en-US" dirty="0"/>
              <a:t>纯红：宝血、主没有任何瑕疵，担罪，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85C5D-D7C9-4762-A013-7A0A1E6FE1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815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C18A2-221C-4ECB-8873-7BB3CEA88681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60E1D-73F0-4C0A-B362-E3A2DE8EC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65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C18A2-221C-4ECB-8873-7BB3CEA88681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60E1D-73F0-4C0A-B362-E3A2DE8EC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894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C18A2-221C-4ECB-8873-7BB3CEA88681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60E1D-73F0-4C0A-B362-E3A2DE8EC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00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C18A2-221C-4ECB-8873-7BB3CEA88681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60E1D-73F0-4C0A-B362-E3A2DE8EC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88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C18A2-221C-4ECB-8873-7BB3CEA88681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60E1D-73F0-4C0A-B362-E3A2DE8EC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961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C18A2-221C-4ECB-8873-7BB3CEA88681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60E1D-73F0-4C0A-B362-E3A2DE8EC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735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C18A2-221C-4ECB-8873-7BB3CEA88681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60E1D-73F0-4C0A-B362-E3A2DE8EC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81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C18A2-221C-4ECB-8873-7BB3CEA88681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60E1D-73F0-4C0A-B362-E3A2DE8EC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83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C18A2-221C-4ECB-8873-7BB3CEA88681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60E1D-73F0-4C0A-B362-E3A2DE8EC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611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C18A2-221C-4ECB-8873-7BB3CEA88681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60E1D-73F0-4C0A-B362-E3A2DE8EC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90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C18A2-221C-4ECB-8873-7BB3CEA88681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60E1D-73F0-4C0A-B362-E3A2DE8EC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44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C18A2-221C-4ECB-8873-7BB3CEA88681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60E1D-73F0-4C0A-B362-E3A2DE8EC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26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0.jpe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4.jpe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1.jpg" /><Relationship Id="rId5" Type="http://schemas.openxmlformats.org/officeDocument/2006/relationships/image" Target="../media/image20.jpeg" /><Relationship Id="rId4" Type="http://schemas.openxmlformats.org/officeDocument/2006/relationships/image" Target="../media/image19.png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64E46-0F25-4800-BF39-4823FFF337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905" y="-39214"/>
            <a:ext cx="6268119" cy="1027279"/>
          </a:xfrm>
        </p:spPr>
        <p:txBody>
          <a:bodyPr/>
          <a:lstStyle/>
          <a:p>
            <a:r>
              <a:rPr lang="zh-CN" altLang="en-US" b="1" spc="6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民数记</a:t>
            </a:r>
            <a:endParaRPr lang="en-US" b="1" spc="600" dirty="0">
              <a:solidFill>
                <a:srgbClr val="FF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7B07F2A-7994-4D62-8B14-ACEAEE6165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052794"/>
              </p:ext>
            </p:extLst>
          </p:nvPr>
        </p:nvGraphicFramePr>
        <p:xfrm>
          <a:off x="7904621" y="5022237"/>
          <a:ext cx="4146550" cy="1531501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146550">
                  <a:extLst>
                    <a:ext uri="{9D8B030D-6E8A-4147-A177-3AD203B41FA5}">
                      <a16:colId xmlns:a16="http://schemas.microsoft.com/office/drawing/2014/main" val="4142140792"/>
                    </a:ext>
                  </a:extLst>
                </a:gridCol>
              </a:tblGrid>
              <a:tr h="1041062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zh-CN" altLang="en-US" sz="2800" b="1" dirty="0">
                          <a:solidFill>
                            <a:srgbClr val="0000CC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在西乃山 </a:t>
                      </a:r>
                      <a:r>
                        <a:rPr lang="en-US" altLang="zh-CN" sz="2800" b="1" dirty="0">
                          <a:solidFill>
                            <a:srgbClr val="0000CC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1-9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altLang="zh-CN" sz="2800" b="1" dirty="0">
                          <a:solidFill>
                            <a:srgbClr val="0000CC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zh-CN" altLang="en-US" sz="2800" b="1" dirty="0">
                          <a:solidFill>
                            <a:srgbClr val="0000CC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预备第一代军队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364258"/>
                  </a:ext>
                </a:extLst>
              </a:tr>
              <a:tr h="490439">
                <a:tc>
                  <a:txBody>
                    <a:bodyPr/>
                    <a:lstStyle/>
                    <a:p>
                      <a:r>
                        <a:rPr lang="zh-CN" altLang="en-US" sz="2400" b="1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清点与安营 洁净 献礼 </a:t>
                      </a:r>
                      <a:r>
                        <a:rPr lang="zh-CN" altLang="en-US" sz="2400" b="1" dirty="0">
                          <a:solidFill>
                            <a:schemeClr val="accent2"/>
                          </a:solidFill>
                        </a:rPr>
                        <a:t>逾越节 </a:t>
                      </a:r>
                      <a:endParaRPr lang="en-US" sz="24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6954806"/>
                  </a:ext>
                </a:extLst>
              </a:tr>
            </a:tbl>
          </a:graphicData>
        </a:graphic>
      </p:graphicFrame>
      <p:pic>
        <p:nvPicPr>
          <p:cNvPr id="1028" name="Picture 4" descr="特朗普式外交：再干票大的_李牧_新浪博客">
            <a:extLst>
              <a:ext uri="{FF2B5EF4-FFF2-40B4-BE49-F238E27FC236}">
                <a16:creationId xmlns:a16="http://schemas.microsoft.com/office/drawing/2014/main" id="{3657CB99-BA92-48BB-8D14-5A37CFFED4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1"/>
          <a:stretch/>
        </p:blipFill>
        <p:spPr bwMode="auto">
          <a:xfrm>
            <a:off x="38100" y="988065"/>
            <a:ext cx="7772400" cy="561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5">
            <a:extLst>
              <a:ext uri="{FF2B5EF4-FFF2-40B4-BE49-F238E27FC236}">
                <a16:creationId xmlns:a16="http://schemas.microsoft.com/office/drawing/2014/main" id="{210D9BFB-15A1-461C-B96F-E8F5878A9B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231788"/>
              </p:ext>
            </p:extLst>
          </p:nvPr>
        </p:nvGraphicFramePr>
        <p:xfrm>
          <a:off x="7899119" y="2638299"/>
          <a:ext cx="4152052" cy="195813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152052">
                  <a:extLst>
                    <a:ext uri="{9D8B030D-6E8A-4147-A177-3AD203B41FA5}">
                      <a16:colId xmlns:a16="http://schemas.microsoft.com/office/drawing/2014/main" val="616196268"/>
                    </a:ext>
                  </a:extLst>
                </a:gridCol>
              </a:tblGrid>
              <a:tr h="113517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zh-CN" altLang="en-US" sz="2800" b="1" dirty="0">
                          <a:solidFill>
                            <a:srgbClr val="0000CC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在何珥山 </a:t>
                      </a:r>
                      <a:r>
                        <a:rPr lang="en-US" altLang="zh-CN" sz="2800" b="1" dirty="0">
                          <a:solidFill>
                            <a:srgbClr val="0000CC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800" b="1" dirty="0">
                          <a:solidFill>
                            <a:srgbClr val="0000CC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0-21</a:t>
                      </a:r>
                      <a:endParaRPr lang="en-US" altLang="zh-CN" sz="2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zh-CN" altLang="en-US" sz="2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CN" altLang="en-US" sz="2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第一代军队失败 全死</a:t>
                      </a:r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364258"/>
                  </a:ext>
                </a:extLst>
              </a:tr>
              <a:tr h="820446">
                <a:tc>
                  <a:txBody>
                    <a:bodyPr/>
                    <a:lstStyle/>
                    <a:p>
                      <a:pPr algn="l"/>
                      <a:r>
                        <a:rPr lang="zh-CN" altLang="en-US" sz="2400" b="1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到加低斯  旷野中疑惑</a:t>
                      </a:r>
                      <a:endParaRPr lang="en-US" altLang="zh-CN" sz="2400" b="1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zh-CN" altLang="en-US" sz="2400" b="1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到摩押得胜</a:t>
                      </a:r>
                      <a:endParaRPr lang="en-US" sz="24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6954806"/>
                  </a:ext>
                </a:extLst>
              </a:tr>
            </a:tbl>
          </a:graphicData>
        </a:graphic>
      </p:graphicFrame>
      <p:graphicFrame>
        <p:nvGraphicFramePr>
          <p:cNvPr id="11" name="Table 5">
            <a:extLst>
              <a:ext uri="{FF2B5EF4-FFF2-40B4-BE49-F238E27FC236}">
                <a16:creationId xmlns:a16="http://schemas.microsoft.com/office/drawing/2014/main" id="{9ADD5B8F-8E9F-445A-8CFD-1B59608F6B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529601"/>
              </p:ext>
            </p:extLst>
          </p:nvPr>
        </p:nvGraphicFramePr>
        <p:xfrm>
          <a:off x="7899119" y="356736"/>
          <a:ext cx="4132703" cy="184404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132703">
                  <a:extLst>
                    <a:ext uri="{9D8B030D-6E8A-4147-A177-3AD203B41FA5}">
                      <a16:colId xmlns:a16="http://schemas.microsoft.com/office/drawing/2014/main" val="2092052764"/>
                    </a:ext>
                  </a:extLst>
                </a:gridCol>
              </a:tblGrid>
              <a:tr h="783827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zh-CN" altLang="en-US" sz="2800" b="1" dirty="0">
                          <a:solidFill>
                            <a:srgbClr val="0000CC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在尼波山 </a:t>
                      </a:r>
                      <a:r>
                        <a:rPr lang="en-US" sz="2800" b="1" dirty="0">
                          <a:solidFill>
                            <a:srgbClr val="0000CC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22-36</a:t>
                      </a:r>
                      <a:endParaRPr lang="en-US" altLang="zh-CN" sz="2800" b="1" dirty="0">
                        <a:solidFill>
                          <a:srgbClr val="C34B09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zh-CN" altLang="en-US" sz="2800" b="1" dirty="0">
                          <a:solidFill>
                            <a:srgbClr val="0000CC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   预备第二代军队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364258"/>
                  </a:ext>
                </a:extLst>
              </a:tr>
              <a:tr h="812961">
                <a:tc>
                  <a:txBody>
                    <a:bodyPr/>
                    <a:lstStyle/>
                    <a:p>
                      <a:r>
                        <a:rPr lang="zh-CN" altLang="en-US" sz="2400" b="1" dirty="0">
                          <a:solidFill>
                            <a:schemeClr val="accent2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应许等候 新问题  最后预备</a:t>
                      </a:r>
                    </a:p>
                    <a:p>
                      <a:r>
                        <a:rPr lang="zh-CN" altLang="en-US" sz="2400" b="1" dirty="0">
                          <a:solidFill>
                            <a:schemeClr val="accent2"/>
                          </a:solidFill>
                        </a:rPr>
                        <a:t>立继承人</a:t>
                      </a:r>
                      <a:endParaRPr lang="en-US" sz="24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6954806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0A60DF88-40AF-4452-806D-5E1821E3BBC3}"/>
              </a:ext>
            </a:extLst>
          </p:cNvPr>
          <p:cNvSpPr/>
          <p:nvPr/>
        </p:nvSpPr>
        <p:spPr>
          <a:xfrm>
            <a:off x="4063576" y="5172499"/>
            <a:ext cx="754084" cy="6005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2D32712-CA61-4761-9AA2-6AA328B7CB83}"/>
              </a:ext>
            </a:extLst>
          </p:cNvPr>
          <p:cNvSpPr/>
          <p:nvPr/>
        </p:nvSpPr>
        <p:spPr>
          <a:xfrm>
            <a:off x="6764628" y="3031942"/>
            <a:ext cx="754084" cy="6005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5A03B7A-9F54-464C-AE9B-FE4002B4B802}"/>
              </a:ext>
            </a:extLst>
          </p:cNvPr>
          <p:cNvSpPr/>
          <p:nvPr/>
        </p:nvSpPr>
        <p:spPr>
          <a:xfrm>
            <a:off x="6220992" y="1655793"/>
            <a:ext cx="754084" cy="6005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42BCBF3-987F-4E93-9DDA-F2CC95C078FA}"/>
              </a:ext>
            </a:extLst>
          </p:cNvPr>
          <p:cNvSpPr/>
          <p:nvPr/>
        </p:nvSpPr>
        <p:spPr>
          <a:xfrm>
            <a:off x="3492194" y="2877493"/>
            <a:ext cx="1447823" cy="4121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35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B8E9C-4CE9-46A1-8188-A68FB0A3E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9615" y="0"/>
            <a:ext cx="1562100" cy="100647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21</a:t>
            </a:r>
            <a:r>
              <a:rPr lang="zh-CN" altLang="en-US" b="1" dirty="0">
                <a:solidFill>
                  <a:srgbClr val="FF0000"/>
                </a:solidFill>
              </a:rPr>
              <a:t>章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民数记第21章逐节注解、祷读– 圣经综合解读">
            <a:extLst>
              <a:ext uri="{FF2B5EF4-FFF2-40B4-BE49-F238E27FC236}">
                <a16:creationId xmlns:a16="http://schemas.microsoft.com/office/drawing/2014/main" id="{D31BFDFA-991F-486B-8865-52093E681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347" y="957021"/>
            <a:ext cx="6482637" cy="494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改变，常改变: 民数记20章- 旷野漂流40年- 12 之第二次磐石取水，借道以东，米利暗和亚伦去世">
            <a:extLst>
              <a:ext uri="{FF2B5EF4-FFF2-40B4-BE49-F238E27FC236}">
                <a16:creationId xmlns:a16="http://schemas.microsoft.com/office/drawing/2014/main" id="{5E83E0CE-CC38-4553-8A9F-5D355D306D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4"/>
          <a:stretch/>
        </p:blipFill>
        <p:spPr bwMode="auto">
          <a:xfrm>
            <a:off x="575766" y="856295"/>
            <a:ext cx="3843834" cy="466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A2F3DE3-BED3-49AB-A007-BAED23F5585D}"/>
              </a:ext>
            </a:extLst>
          </p:cNvPr>
          <p:cNvSpPr txBox="1">
            <a:spLocks/>
          </p:cNvSpPr>
          <p:nvPr/>
        </p:nvSpPr>
        <p:spPr>
          <a:xfrm>
            <a:off x="1846063" y="0"/>
            <a:ext cx="1562100" cy="1006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0000"/>
                </a:solidFill>
              </a:rPr>
              <a:t>20</a:t>
            </a:r>
            <a:r>
              <a:rPr lang="zh-CN" altLang="en-US" b="1" dirty="0">
                <a:solidFill>
                  <a:srgbClr val="FF0000"/>
                </a:solidFill>
              </a:rPr>
              <a:t>章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997760-A485-4A22-BC66-72A001D7F0CD}"/>
              </a:ext>
            </a:extLst>
          </p:cNvPr>
          <p:cNvSpPr txBox="1"/>
          <p:nvPr/>
        </p:nvSpPr>
        <p:spPr>
          <a:xfrm>
            <a:off x="290016" y="5657520"/>
            <a:ext cx="6096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FF0000"/>
                </a:solidFill>
              </a:rPr>
              <a:t>   </a:t>
            </a:r>
            <a:r>
              <a:rPr lang="zh-CN" altLang="en-US" sz="2800" b="1" dirty="0">
                <a:solidFill>
                  <a:srgbClr val="FF0000"/>
                </a:solidFill>
              </a:rPr>
              <a:t>摩西冤枉吗？错在哪？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pPr marL="171450" indent="-171450">
              <a:spcAft>
                <a:spcPts val="600"/>
              </a:spcAft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zh-CN" altLang="en-US" sz="3200" b="1" dirty="0">
                <a:solidFill>
                  <a:srgbClr val="0000CC"/>
                </a:solidFill>
              </a:rPr>
              <a:t> 你我如何对待软弱的肢体</a:t>
            </a:r>
            <a:r>
              <a:rPr lang="en-US" altLang="zh-CN" sz="3200" b="1" dirty="0">
                <a:solidFill>
                  <a:srgbClr val="0000CC"/>
                </a:solidFill>
              </a:rPr>
              <a:t>/</a:t>
            </a:r>
            <a:r>
              <a:rPr lang="zh-CN" altLang="en-US" sz="3200" b="1" dirty="0">
                <a:solidFill>
                  <a:srgbClr val="0000CC"/>
                </a:solidFill>
              </a:rPr>
              <a:t>家人？ </a:t>
            </a:r>
            <a:endParaRPr lang="en-US" altLang="zh-CN" sz="3200" b="1" dirty="0">
              <a:solidFill>
                <a:srgbClr val="0000CC"/>
              </a:solidFill>
            </a:endParaRPr>
          </a:p>
          <a:p>
            <a:pPr>
              <a:spcAft>
                <a:spcPts val="600"/>
              </a:spcAft>
            </a:pPr>
            <a:r>
              <a:rPr lang="en-US" altLang="zh-CN" sz="1800" b="1" dirty="0"/>
              <a:t>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73387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BE908-73CB-4975-9EE1-A0714826F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4468967"/>
            <a:ext cx="5429250" cy="1607983"/>
          </a:xfrm>
          <a:solidFill>
            <a:srgbClr val="FFFF00"/>
          </a:solidFill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b="1" dirty="0">
                <a:solidFill>
                  <a:srgbClr val="FF0000"/>
                </a:solidFill>
              </a:rPr>
              <a:t>神若帮助我们</a:t>
            </a:r>
            <a:br>
              <a:rPr lang="en-US" altLang="zh-CN" b="1" dirty="0">
                <a:solidFill>
                  <a:srgbClr val="FF0000"/>
                </a:solidFill>
              </a:rPr>
            </a:br>
            <a:r>
              <a:rPr lang="en-US" altLang="zh-CN" b="1" dirty="0">
                <a:solidFill>
                  <a:srgbClr val="FF0000"/>
                </a:solidFill>
              </a:rPr>
              <a:t>         </a:t>
            </a:r>
            <a:r>
              <a:rPr lang="zh-CN" altLang="en-US" b="1" dirty="0">
                <a:solidFill>
                  <a:srgbClr val="FF0000"/>
                </a:solidFill>
              </a:rPr>
              <a:t>谁能抵挡呢？！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BC925-FF65-4CF5-A131-7B91B09CB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0" y="1135546"/>
            <a:ext cx="6115050" cy="282669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3600" b="1" dirty="0">
                <a:solidFill>
                  <a:srgbClr val="0000CC"/>
                </a:solidFill>
              </a:rPr>
              <a:t> 巴兰何许人也？诡计？</a:t>
            </a:r>
            <a:endParaRPr lang="en-US" altLang="zh-CN" sz="3600" b="1" dirty="0">
              <a:solidFill>
                <a:srgbClr val="0000CC"/>
              </a:solidFill>
            </a:endParaRPr>
          </a:p>
          <a:p>
            <a:pPr>
              <a:lnSpc>
                <a:spcPct val="100000"/>
              </a:lnSpc>
            </a:pPr>
            <a:r>
              <a:rPr lang="zh-CN" altLang="en-US" sz="3600" b="1" dirty="0">
                <a:solidFill>
                  <a:srgbClr val="0000CC"/>
                </a:solidFill>
              </a:rPr>
              <a:t> 到底谁听谁的？</a:t>
            </a:r>
            <a:endParaRPr lang="en-US" altLang="zh-CN" sz="3600" b="1" dirty="0">
              <a:solidFill>
                <a:srgbClr val="0000CC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3600" b="1" dirty="0">
                <a:solidFill>
                  <a:srgbClr val="0000CC"/>
                </a:solidFill>
              </a:rPr>
              <a:t>         </a:t>
            </a:r>
            <a:r>
              <a:rPr lang="zh-CN" altLang="en-US" sz="3600" b="1" dirty="0">
                <a:solidFill>
                  <a:srgbClr val="0000CC"/>
                </a:solidFill>
              </a:rPr>
              <a:t>耶和华神听巴兰的？</a:t>
            </a:r>
            <a:endParaRPr lang="en-US" altLang="zh-CN" sz="3600" b="1" dirty="0">
              <a:solidFill>
                <a:srgbClr val="0000CC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3600" b="1" dirty="0">
                <a:solidFill>
                  <a:srgbClr val="0000CC"/>
                </a:solidFill>
              </a:rPr>
              <a:t>         </a:t>
            </a:r>
            <a:r>
              <a:rPr lang="zh-CN" altLang="en-US" sz="3600" b="1" dirty="0">
                <a:solidFill>
                  <a:srgbClr val="0000CC"/>
                </a:solidFill>
              </a:rPr>
              <a:t>巴兰听耶和华神的？</a:t>
            </a:r>
            <a:endParaRPr lang="en-US" altLang="zh-CN" sz="3200" b="1" dirty="0">
              <a:solidFill>
                <a:srgbClr val="0000CC"/>
              </a:solidFill>
            </a:endParaRPr>
          </a:p>
        </p:txBody>
      </p:sp>
      <p:pic>
        <p:nvPicPr>
          <p:cNvPr id="8194" name="Picture 2" descr="神因巴兰发怒（民22:20-22）-信望爱法律咨询网">
            <a:extLst>
              <a:ext uri="{FF2B5EF4-FFF2-40B4-BE49-F238E27FC236}">
                <a16:creationId xmlns:a16="http://schemas.microsoft.com/office/drawing/2014/main" id="{4AC58765-3C09-4AF0-ACCD-7ADB1023A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" y="213518"/>
            <a:ext cx="4819651" cy="637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6C9E801-D106-4F74-AE99-C0ED40F22DCC}"/>
              </a:ext>
            </a:extLst>
          </p:cNvPr>
          <p:cNvSpPr txBox="1">
            <a:spLocks/>
          </p:cNvSpPr>
          <p:nvPr/>
        </p:nvSpPr>
        <p:spPr>
          <a:xfrm>
            <a:off x="7105650" y="-81515"/>
            <a:ext cx="2362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solidFill>
                  <a:srgbClr val="FF0000"/>
                </a:solidFill>
              </a:rPr>
              <a:t>22-24</a:t>
            </a:r>
            <a:r>
              <a:rPr lang="zh-CN" altLang="en-US" b="1" dirty="0">
                <a:solidFill>
                  <a:srgbClr val="FF0000"/>
                </a:solidFill>
              </a:rPr>
              <a:t>章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87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86B3B-F926-47B1-8684-6393C4BC9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66"/>
                </a:solidFill>
              </a:rPr>
              <a:t>27</a:t>
            </a:r>
            <a:r>
              <a:rPr lang="zh-CN" altLang="en-US" b="1" dirty="0">
                <a:solidFill>
                  <a:srgbClr val="FF0066"/>
                </a:solidFill>
              </a:rPr>
              <a:t>章   选继承人</a:t>
            </a:r>
            <a:r>
              <a:rPr lang="en-US" altLang="zh-CN" b="1" dirty="0">
                <a:solidFill>
                  <a:srgbClr val="FF0066"/>
                </a:solidFill>
              </a:rPr>
              <a:t>----</a:t>
            </a:r>
            <a:r>
              <a:rPr lang="zh-CN" altLang="en-US" b="1" dirty="0">
                <a:solidFill>
                  <a:srgbClr val="FF0066"/>
                </a:solidFill>
              </a:rPr>
              <a:t>何西阿</a:t>
            </a:r>
            <a:r>
              <a:rPr lang="en-US" altLang="zh-CN" b="1" dirty="0">
                <a:solidFill>
                  <a:srgbClr val="FF0066"/>
                </a:solidFill>
              </a:rPr>
              <a:t>=</a:t>
            </a:r>
            <a:r>
              <a:rPr lang="zh-CN" altLang="en-US" b="1" dirty="0">
                <a:solidFill>
                  <a:srgbClr val="FF0066"/>
                </a:solidFill>
              </a:rPr>
              <a:t>约书亚</a:t>
            </a:r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31719-59A5-495D-AF2A-A389A6052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01150" y="2151062"/>
            <a:ext cx="2838450" cy="2555875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>
                <a:solidFill>
                  <a:srgbClr val="0000CC"/>
                </a:solidFill>
              </a:rPr>
              <a:t> 谁指定？</a:t>
            </a:r>
            <a:endParaRPr lang="en-US" altLang="zh-CN" sz="3600" dirty="0">
              <a:solidFill>
                <a:srgbClr val="0000CC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3600" dirty="0">
                <a:solidFill>
                  <a:srgbClr val="0000CC"/>
                </a:solidFill>
              </a:rPr>
              <a:t> 完美的人？</a:t>
            </a:r>
            <a:endParaRPr lang="en-US" altLang="zh-CN" sz="3600" dirty="0">
              <a:solidFill>
                <a:srgbClr val="0000CC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00CC"/>
                </a:solidFill>
              </a:rPr>
              <a:t> </a:t>
            </a:r>
            <a:r>
              <a:rPr lang="zh-CN" altLang="en-US" sz="3600" dirty="0">
                <a:solidFill>
                  <a:srgbClr val="0000CC"/>
                </a:solidFill>
              </a:rPr>
              <a:t>必要的训练</a:t>
            </a:r>
            <a:endParaRPr lang="en-US" sz="3600" dirty="0">
              <a:solidFill>
                <a:srgbClr val="0000CC"/>
              </a:solidFill>
            </a:endParaRPr>
          </a:p>
        </p:txBody>
      </p:sp>
      <p:pic>
        <p:nvPicPr>
          <p:cNvPr id="6146" name="Picture 2" descr="聖經揭秘民數記約書亞被選為繼承人為什麼選擇約書亞（上） - 每日頭條">
            <a:extLst>
              <a:ext uri="{FF2B5EF4-FFF2-40B4-BE49-F238E27FC236}">
                <a16:creationId xmlns:a16="http://schemas.microsoft.com/office/drawing/2014/main" id="{9B45794A-5CE3-4BF0-A857-4AA1E77D3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790" y="1697039"/>
            <a:ext cx="7525806" cy="434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484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A4C51-9791-45D2-941D-69C725797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730" y="1836743"/>
            <a:ext cx="855134" cy="1325563"/>
          </a:xfrm>
        </p:spPr>
        <p:txBody>
          <a:bodyPr>
            <a:no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行程路线</a:t>
            </a:r>
            <a:br>
              <a:rPr lang="en-US" altLang="zh-CN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</a:br>
            <a:br>
              <a:rPr lang="en-US" altLang="zh-CN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en-US" altLang="zh-CN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33</a:t>
            </a:r>
            <a:r>
              <a:rPr lang="zh-CN" altLang="en-US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章</a:t>
            </a:r>
            <a:endParaRPr lang="en-US" b="1" dirty="0">
              <a:solidFill>
                <a:srgbClr val="FF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097C4C-53A4-4C5A-8FA0-F49103DA65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0" y="238544"/>
            <a:ext cx="9400970" cy="6266612"/>
          </a:xfrm>
          <a:prstGeom prst="rect">
            <a:avLst/>
          </a:prstGeom>
        </p:spPr>
      </p:pic>
      <p:pic>
        <p:nvPicPr>
          <p:cNvPr id="3074" name="Picture 2" descr="PPT - 民数记PowerPoint Presentation, free download - ID:6484010">
            <a:extLst>
              <a:ext uri="{FF2B5EF4-FFF2-40B4-BE49-F238E27FC236}">
                <a16:creationId xmlns:a16="http://schemas.microsoft.com/office/drawing/2014/main" id="{E31312D9-89E3-4F43-9925-86B7B4C3D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99856" y="1131893"/>
            <a:ext cx="4186237" cy="313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155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592A65-BD1A-4D22-879E-054550C1F2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58" y="207442"/>
            <a:ext cx="10090484" cy="6443115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292DED2-F885-4090-84DB-92D35E53CFB3}"/>
              </a:ext>
            </a:extLst>
          </p:cNvPr>
          <p:cNvSpPr/>
          <p:nvPr/>
        </p:nvSpPr>
        <p:spPr>
          <a:xfrm>
            <a:off x="6268772" y="5489689"/>
            <a:ext cx="13195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42</a:t>
            </a:r>
            <a:r>
              <a:rPr lang="zh-CN" altLang="en-US" sz="4400" b="1" dirty="0">
                <a:solidFill>
                  <a:srgbClr val="FF0000"/>
                </a:solidFill>
              </a:rPr>
              <a:t>站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574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81C77-CACD-484C-A154-1C308405F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7732A-3D6B-4E10-A20C-7232C9521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PPT - 民数记PowerPoint Presentation, free download - ID:6484010">
            <a:extLst>
              <a:ext uri="{FF2B5EF4-FFF2-40B4-BE49-F238E27FC236}">
                <a16:creationId xmlns:a16="http://schemas.microsoft.com/office/drawing/2014/main" id="{7B6EDC46-C78F-448D-8CF1-0CFBEBCCE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315" y="2137125"/>
            <a:ext cx="4977524" cy="372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PT - 民数记PowerPoint Presentation, free download - ID:6484010">
            <a:extLst>
              <a:ext uri="{FF2B5EF4-FFF2-40B4-BE49-F238E27FC236}">
                <a16:creationId xmlns:a16="http://schemas.microsoft.com/office/drawing/2014/main" id="{098896DA-9DA4-4EEC-B5FA-D33B0BCED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070" y="1610369"/>
            <a:ext cx="6096639" cy="456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1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CEA59FB-6D59-4A36-AC4D-C498F0C771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007" y="30650"/>
            <a:ext cx="3749149" cy="3398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71C881-30C6-4DCA-8F41-92395857DD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710" y="1522847"/>
            <a:ext cx="3956304" cy="521843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5D1F2AA-022D-4719-90D4-6843BD4D6459}"/>
              </a:ext>
            </a:extLst>
          </p:cNvPr>
          <p:cNvSpPr txBox="1">
            <a:spLocks/>
          </p:cNvSpPr>
          <p:nvPr/>
        </p:nvSpPr>
        <p:spPr>
          <a:xfrm>
            <a:off x="4799409" y="3554507"/>
            <a:ext cx="3014053" cy="2754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60000"/>
              </a:lnSpc>
            </a:pPr>
            <a:r>
              <a:rPr lang="en-US" sz="3300" b="1" dirty="0">
                <a:solidFill>
                  <a:srgbClr val="FF0000"/>
                </a:solidFill>
                <a:latin typeface="+mn-lt"/>
                <a:ea typeface="SimHei" panose="02010609060101010101" pitchFamily="49" charset="-122"/>
              </a:rPr>
              <a:t>42</a:t>
            </a:r>
            <a:r>
              <a:rPr lang="zh-CN" altLang="en-US" sz="3300" b="1" dirty="0">
                <a:solidFill>
                  <a:srgbClr val="FF0000"/>
                </a:solidFill>
                <a:latin typeface="+mn-lt"/>
                <a:ea typeface="SimHei" panose="02010609060101010101" pitchFamily="49" charset="-122"/>
              </a:rPr>
              <a:t>座</a:t>
            </a:r>
            <a:r>
              <a:rPr lang="en-US" altLang="zh-CN" sz="3300" b="1" dirty="0">
                <a:solidFill>
                  <a:srgbClr val="FF0000"/>
                </a:solidFill>
                <a:latin typeface="+mn-lt"/>
                <a:ea typeface="SimHei" panose="02010609060101010101" pitchFamily="49" charset="-122"/>
              </a:rPr>
              <a:t>+6</a:t>
            </a:r>
            <a:r>
              <a:rPr lang="zh-CN" altLang="en-US" sz="3300" b="1" dirty="0">
                <a:solidFill>
                  <a:srgbClr val="FF0000"/>
                </a:solidFill>
                <a:latin typeface="+mn-lt"/>
                <a:ea typeface="SimHei" panose="02010609060101010101" pitchFamily="49" charset="-122"/>
              </a:rPr>
              <a:t>座逃城</a:t>
            </a:r>
            <a:endParaRPr lang="en-US" altLang="zh-CN" sz="3300" b="1" dirty="0">
              <a:solidFill>
                <a:srgbClr val="FF0000"/>
              </a:solidFill>
              <a:latin typeface="+mn-lt"/>
              <a:ea typeface="SimHei" panose="02010609060101010101" pitchFamily="49" charset="-122"/>
            </a:endParaRPr>
          </a:p>
          <a:p>
            <a:pPr>
              <a:lnSpc>
                <a:spcPct val="160000"/>
              </a:lnSpc>
            </a:pPr>
            <a:r>
              <a:rPr lang="en-US" sz="3300" b="1" dirty="0">
                <a:solidFill>
                  <a:srgbClr val="FF0000"/>
                </a:solidFill>
                <a:latin typeface="+mn-lt"/>
                <a:ea typeface="SimHei" panose="02010609060101010101" pitchFamily="49" charset="-122"/>
              </a:rPr>
              <a:t>2</a:t>
            </a:r>
            <a:r>
              <a:rPr lang="zh-CN" altLang="en-US" sz="3300" b="1" dirty="0">
                <a:solidFill>
                  <a:srgbClr val="FF0000"/>
                </a:solidFill>
                <a:latin typeface="+mn-lt"/>
                <a:ea typeface="SimHei" panose="02010609060101010101" pitchFamily="49" charset="-122"/>
              </a:rPr>
              <a:t>万二千</a:t>
            </a:r>
            <a:r>
              <a:rPr lang="en-US" altLang="zh-CN" sz="3300" b="1" dirty="0">
                <a:solidFill>
                  <a:srgbClr val="FF0000"/>
                </a:solidFill>
                <a:latin typeface="+mn-lt"/>
                <a:ea typeface="SimHei" panose="02010609060101010101" pitchFamily="49" charset="-122"/>
              </a:rPr>
              <a:t>   </a:t>
            </a:r>
          </a:p>
          <a:p>
            <a:pPr>
              <a:lnSpc>
                <a:spcPct val="160000"/>
              </a:lnSpc>
            </a:pPr>
            <a:r>
              <a:rPr lang="en-US" altLang="zh-CN" sz="3300" b="1" dirty="0">
                <a:solidFill>
                  <a:srgbClr val="FF0000"/>
                </a:solidFill>
                <a:latin typeface="+mn-lt"/>
                <a:ea typeface="SimHei" panose="02010609060101010101" pitchFamily="49" charset="-122"/>
              </a:rPr>
              <a:t>38</a:t>
            </a:r>
            <a:r>
              <a:rPr lang="zh-CN" altLang="en-US" sz="3300" b="1" dirty="0">
                <a:solidFill>
                  <a:srgbClr val="FF0000"/>
                </a:solidFill>
                <a:latin typeface="+mn-lt"/>
                <a:ea typeface="SimHei" panose="02010609060101010101" pitchFamily="49" charset="-122"/>
              </a:rPr>
              <a:t>年后  </a:t>
            </a:r>
            <a:endParaRPr lang="en-US" altLang="zh-CN" sz="3300" b="1" dirty="0">
              <a:solidFill>
                <a:srgbClr val="FF0000"/>
              </a:solidFill>
              <a:latin typeface="+mn-lt"/>
              <a:ea typeface="SimHei" panose="02010609060101010101" pitchFamily="49" charset="-122"/>
            </a:endParaRPr>
          </a:p>
          <a:p>
            <a:pPr>
              <a:lnSpc>
                <a:spcPct val="160000"/>
              </a:lnSpc>
            </a:pPr>
            <a:r>
              <a:rPr lang="en-US" sz="3300" b="1" dirty="0">
                <a:solidFill>
                  <a:srgbClr val="FF0000"/>
                </a:solidFill>
                <a:latin typeface="+mn-lt"/>
                <a:ea typeface="SimHei" panose="02010609060101010101" pitchFamily="49" charset="-122"/>
              </a:rPr>
              <a:t>2</a:t>
            </a:r>
            <a:r>
              <a:rPr lang="zh-CN" altLang="en-US" sz="3300" b="1" dirty="0">
                <a:solidFill>
                  <a:srgbClr val="FF0000"/>
                </a:solidFill>
                <a:latin typeface="+mn-lt"/>
                <a:ea typeface="SimHei" panose="02010609060101010101" pitchFamily="49" charset="-122"/>
              </a:rPr>
              <a:t>万三千</a:t>
            </a:r>
            <a:endParaRPr lang="en-US" sz="2400" b="1" dirty="0">
              <a:solidFill>
                <a:srgbClr val="FF0000"/>
              </a:solidFill>
              <a:latin typeface="+mn-lt"/>
              <a:ea typeface="SimHei" panose="02010609060101010101" pitchFamily="49" charset="-122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304CD5E-F913-4BD9-82F9-B2136FE02304}"/>
              </a:ext>
            </a:extLst>
          </p:cNvPr>
          <p:cNvSpPr txBox="1">
            <a:spLocks/>
          </p:cNvSpPr>
          <p:nvPr/>
        </p:nvSpPr>
        <p:spPr>
          <a:xfrm>
            <a:off x="8619278" y="192915"/>
            <a:ext cx="3178276" cy="18091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zh-CN" altLang="en-US" sz="3200" b="1" dirty="0">
                <a:solidFill>
                  <a:srgbClr val="FF0000"/>
                </a:solidFill>
              </a:rPr>
              <a:t>利未人的产业？</a:t>
            </a:r>
            <a:endParaRPr lang="en-US" altLang="zh-CN" sz="3200" b="1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zh-CN" altLang="en-US" sz="3200" b="1" dirty="0">
                <a:solidFill>
                  <a:srgbClr val="FF0066"/>
                </a:solidFill>
              </a:rPr>
              <a:t>神仆人的大恩典</a:t>
            </a:r>
            <a:r>
              <a:rPr lang="zh-CN" altLang="en-US" sz="3200" b="1" dirty="0">
                <a:solidFill>
                  <a:srgbClr val="FF0000"/>
                </a:solidFill>
              </a:rPr>
              <a:t>！</a:t>
            </a:r>
            <a:endParaRPr lang="en-US" sz="3200" b="1" dirty="0">
              <a:solidFill>
                <a:srgbClr val="FF0000"/>
              </a:solidFill>
            </a:endParaRPr>
          </a:p>
          <a:p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第十四章">
            <a:extLst>
              <a:ext uri="{FF2B5EF4-FFF2-40B4-BE49-F238E27FC236}">
                <a16:creationId xmlns:a16="http://schemas.microsoft.com/office/drawing/2014/main" id="{C60794AE-565E-4B3C-B59C-AC79574BA8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9"/>
          <a:stretch/>
        </p:blipFill>
        <p:spPr bwMode="auto">
          <a:xfrm>
            <a:off x="-970382" y="0"/>
            <a:ext cx="5293233" cy="686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393314-9484-4989-96B5-7074DB5BB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30837" y="660979"/>
            <a:ext cx="71394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4000" b="1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疆界</a:t>
            </a:r>
            <a:br>
              <a:rPr lang="en-US" altLang="zh-CN" sz="4000" b="1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</a:br>
            <a:br>
              <a:rPr lang="en-US" altLang="zh-CN" sz="4000" b="1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</a:br>
            <a:endParaRPr lang="en-US" sz="4000" b="1" dirty="0">
              <a:solidFill>
                <a:srgbClr val="FFFF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6887F6-17D7-40B4-BA07-D1C0076A257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9"/>
          <a:stretch/>
        </p:blipFill>
        <p:spPr>
          <a:xfrm>
            <a:off x="0" y="0"/>
            <a:ext cx="4327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09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8B972-81E7-46CB-95FD-81A8A4CEF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683" y="1083548"/>
            <a:ext cx="1109582" cy="1325563"/>
          </a:xfrm>
        </p:spPr>
        <p:txBody>
          <a:bodyPr>
            <a:no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基督的预表</a:t>
            </a:r>
            <a:endParaRPr lang="en-US" b="1" dirty="0">
              <a:solidFill>
                <a:srgbClr val="FF000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F66A4-72A4-455B-9D07-762D0B0FE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6965" y="161925"/>
            <a:ext cx="11670386" cy="721995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4500" b="1" dirty="0">
                <a:solidFill>
                  <a:srgbClr val="0000CC"/>
                </a:solidFill>
              </a:rPr>
              <a:t>为争夺应许地</a:t>
            </a:r>
            <a:r>
              <a:rPr lang="en-US" altLang="zh-CN" sz="4500" b="1" dirty="0">
                <a:solidFill>
                  <a:srgbClr val="0000CC"/>
                </a:solidFill>
              </a:rPr>
              <a:t>----</a:t>
            </a:r>
            <a:r>
              <a:rPr lang="zh-CN" altLang="en-US" sz="4500" b="1" dirty="0">
                <a:solidFill>
                  <a:srgbClr val="0000CC"/>
                </a:solidFill>
              </a:rPr>
              <a:t>迦南，圣战准备</a:t>
            </a:r>
            <a:endParaRPr lang="en-US" altLang="zh-CN" sz="4500" b="1" dirty="0">
              <a:solidFill>
                <a:srgbClr val="0000CC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500" b="1" dirty="0">
                <a:solidFill>
                  <a:srgbClr val="0000CC"/>
                </a:solidFill>
              </a:rPr>
              <a:t>       </a:t>
            </a:r>
            <a:r>
              <a:rPr lang="zh-CN" altLang="en-US" sz="4500" b="1" dirty="0">
                <a:solidFill>
                  <a:srgbClr val="0000CC"/>
                </a:solidFill>
              </a:rPr>
              <a:t>基督从死里复活胜过仇敌，建立教会</a:t>
            </a:r>
            <a:endParaRPr lang="en-US" altLang="zh-CN" sz="4500" b="1" dirty="0">
              <a:solidFill>
                <a:srgbClr val="0000CC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CN" sz="4500" b="1" dirty="0">
                <a:solidFill>
                  <a:srgbClr val="0000CC"/>
                </a:solidFill>
              </a:rPr>
              <a:t>       </a:t>
            </a:r>
            <a:r>
              <a:rPr lang="zh-CN" altLang="en-US" sz="4500" b="1" dirty="0">
                <a:solidFill>
                  <a:srgbClr val="0000CC"/>
                </a:solidFill>
              </a:rPr>
              <a:t>元帅基督正带着祂的新娘赢得新天新地圣战的最后阶段！</a:t>
            </a:r>
            <a:endParaRPr lang="en-US" altLang="zh-CN" sz="4500" b="1" dirty="0">
              <a:solidFill>
                <a:srgbClr val="0000CC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CN" sz="4500" b="1" dirty="0">
                <a:solidFill>
                  <a:srgbClr val="0000CC"/>
                </a:solidFill>
              </a:rPr>
              <a:t>       </a:t>
            </a:r>
            <a:r>
              <a:rPr lang="zh-CN" altLang="en-US" sz="4500" b="1" dirty="0">
                <a:solidFill>
                  <a:srgbClr val="0000CC"/>
                </a:solidFill>
              </a:rPr>
              <a:t>借着教会传福音延续</a:t>
            </a:r>
            <a:r>
              <a:rPr lang="en-US" altLang="zh-CN" sz="4500" b="1" dirty="0">
                <a:solidFill>
                  <a:srgbClr val="0000CC"/>
                </a:solidFill>
              </a:rPr>
              <a:t>-</a:t>
            </a:r>
            <a:r>
              <a:rPr lang="zh-CN" altLang="en-US" sz="4500" b="1" dirty="0">
                <a:solidFill>
                  <a:srgbClr val="0000CC"/>
                </a:solidFill>
              </a:rPr>
              <a:t>徒</a:t>
            </a:r>
            <a:r>
              <a:rPr lang="en-US" altLang="zh-CN" sz="4500" b="1" dirty="0">
                <a:solidFill>
                  <a:srgbClr val="0000CC"/>
                </a:solidFill>
              </a:rPr>
              <a:t>15:15-17…...</a:t>
            </a:r>
            <a:r>
              <a:rPr lang="zh-CN" altLang="en-US" sz="4500" b="1" dirty="0">
                <a:solidFill>
                  <a:srgbClr val="0000CC"/>
                </a:solidFill>
              </a:rPr>
              <a:t>主再来完结！</a:t>
            </a:r>
            <a:endParaRPr lang="en-US" altLang="zh-CN" sz="4500" b="1" dirty="0">
              <a:solidFill>
                <a:srgbClr val="0000CC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4500" b="1" dirty="0">
                <a:solidFill>
                  <a:srgbClr val="0000CC"/>
                </a:solidFill>
              </a:rPr>
              <a:t> 神子民忠心、圣洁</a:t>
            </a:r>
            <a:endParaRPr lang="en-US" altLang="zh-CN" sz="4500" b="1" dirty="0">
              <a:solidFill>
                <a:srgbClr val="0000CC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4500" b="1" dirty="0">
                <a:solidFill>
                  <a:srgbClr val="0000CC"/>
                </a:solidFill>
              </a:rPr>
              <a:t> 红母牛</a:t>
            </a:r>
            <a:r>
              <a:rPr lang="en-US" altLang="zh-CN" sz="4500" b="1" dirty="0">
                <a:solidFill>
                  <a:srgbClr val="0000CC"/>
                </a:solidFill>
              </a:rPr>
              <a:t>----19</a:t>
            </a:r>
            <a:r>
              <a:rPr lang="zh-CN" altLang="en-US" sz="4500" b="1" dirty="0">
                <a:solidFill>
                  <a:srgbClr val="0000CC"/>
                </a:solidFill>
              </a:rPr>
              <a:t>章</a:t>
            </a:r>
            <a:r>
              <a:rPr lang="en-US" altLang="zh-CN" sz="4500" b="1" dirty="0">
                <a:solidFill>
                  <a:srgbClr val="0000CC"/>
                </a:solidFill>
              </a:rPr>
              <a:t>----</a:t>
            </a:r>
            <a:r>
              <a:rPr lang="zh-CN" altLang="en-US" sz="4500" b="1" dirty="0">
                <a:solidFill>
                  <a:srgbClr val="0000CC"/>
                </a:solidFill>
              </a:rPr>
              <a:t>来</a:t>
            </a:r>
            <a:r>
              <a:rPr lang="en-US" altLang="zh-CN" sz="4500" b="1" dirty="0">
                <a:solidFill>
                  <a:srgbClr val="0000CC"/>
                </a:solidFill>
              </a:rPr>
              <a:t>9:13</a:t>
            </a:r>
            <a:r>
              <a:rPr lang="zh-CN" altLang="en-US" sz="4500" b="1" dirty="0">
                <a:solidFill>
                  <a:srgbClr val="0000CC"/>
                </a:solidFill>
              </a:rPr>
              <a:t>、</a:t>
            </a:r>
            <a:r>
              <a:rPr lang="en-US" altLang="zh-CN" sz="4500" b="1" dirty="0">
                <a:solidFill>
                  <a:srgbClr val="0000CC"/>
                </a:solidFill>
              </a:rPr>
              <a:t>13:11-13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4500" b="1" dirty="0">
                <a:solidFill>
                  <a:srgbClr val="0000CC"/>
                </a:solidFill>
              </a:rPr>
              <a:t> 磐石出水</a:t>
            </a:r>
            <a:r>
              <a:rPr lang="en-US" altLang="zh-CN" sz="4500" b="1" dirty="0">
                <a:solidFill>
                  <a:srgbClr val="0000CC"/>
                </a:solidFill>
              </a:rPr>
              <a:t>---- 20</a:t>
            </a:r>
            <a:r>
              <a:rPr lang="zh-CN" altLang="en-US" sz="4500" b="1" dirty="0">
                <a:solidFill>
                  <a:srgbClr val="0000CC"/>
                </a:solidFill>
              </a:rPr>
              <a:t>章 </a:t>
            </a:r>
            <a:r>
              <a:rPr lang="en-US" altLang="zh-CN" sz="4500" b="1" dirty="0">
                <a:solidFill>
                  <a:srgbClr val="0000CC"/>
                </a:solidFill>
              </a:rPr>
              <a:t>---- </a:t>
            </a:r>
            <a:r>
              <a:rPr lang="zh-CN" altLang="en-US" sz="4500" b="1" dirty="0">
                <a:solidFill>
                  <a:srgbClr val="0000CC"/>
                </a:solidFill>
              </a:rPr>
              <a:t>林前</a:t>
            </a:r>
            <a:r>
              <a:rPr lang="en-US" altLang="zh-CN" sz="4500" b="1" dirty="0">
                <a:solidFill>
                  <a:srgbClr val="0000CC"/>
                </a:solidFill>
              </a:rPr>
              <a:t>10:4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4500" b="1" dirty="0">
                <a:solidFill>
                  <a:srgbClr val="0000CC"/>
                </a:solidFill>
              </a:rPr>
              <a:t> 因举蛇得医治 </a:t>
            </a:r>
            <a:r>
              <a:rPr lang="en-US" altLang="zh-CN" sz="4500" b="1" dirty="0">
                <a:solidFill>
                  <a:srgbClr val="0000CC"/>
                </a:solidFill>
              </a:rPr>
              <a:t>---- 21</a:t>
            </a:r>
            <a:r>
              <a:rPr lang="zh-CN" altLang="en-US" sz="4500" b="1" dirty="0">
                <a:solidFill>
                  <a:srgbClr val="0000CC"/>
                </a:solidFill>
              </a:rPr>
              <a:t>章，约</a:t>
            </a:r>
            <a:r>
              <a:rPr lang="en-US" altLang="zh-CN" sz="4500" b="1" dirty="0">
                <a:solidFill>
                  <a:srgbClr val="0000CC"/>
                </a:solidFill>
              </a:rPr>
              <a:t>3:14-15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4500" b="1" dirty="0">
                <a:solidFill>
                  <a:srgbClr val="0000CC"/>
                </a:solidFill>
              </a:rPr>
              <a:t> 预言大卫得胜 </a:t>
            </a:r>
            <a:r>
              <a:rPr lang="en-US" altLang="zh-CN" sz="4500" b="1" dirty="0">
                <a:solidFill>
                  <a:srgbClr val="0000CC"/>
                </a:solidFill>
              </a:rPr>
              <a:t>----24:15 ----</a:t>
            </a:r>
            <a:r>
              <a:rPr lang="zh-CN" altLang="en-US" sz="4500" b="1" dirty="0">
                <a:solidFill>
                  <a:srgbClr val="0000CC"/>
                </a:solidFill>
              </a:rPr>
              <a:t>大卫后裔基督</a:t>
            </a:r>
            <a:r>
              <a:rPr lang="en-US" altLang="zh-CN" sz="4500" b="1" dirty="0">
                <a:solidFill>
                  <a:srgbClr val="0000CC"/>
                </a:solidFill>
              </a:rPr>
              <a:t>----</a:t>
            </a:r>
            <a:r>
              <a:rPr lang="zh-CN" altLang="en-US" sz="4500" b="1" dirty="0">
                <a:solidFill>
                  <a:srgbClr val="0000CC"/>
                </a:solidFill>
              </a:rPr>
              <a:t>万王之王</a:t>
            </a:r>
            <a:endParaRPr lang="en-US" altLang="zh-CN" sz="4500" b="1" dirty="0">
              <a:solidFill>
                <a:srgbClr val="0000CC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4500" b="1" dirty="0">
                <a:solidFill>
                  <a:srgbClr val="0000CC"/>
                </a:solidFill>
              </a:rPr>
              <a:t> 会幕</a:t>
            </a:r>
            <a:r>
              <a:rPr lang="en-US" altLang="zh-CN" sz="4500" b="1" dirty="0">
                <a:solidFill>
                  <a:srgbClr val="0000CC"/>
                </a:solidFill>
              </a:rPr>
              <a:t>----</a:t>
            </a:r>
            <a:r>
              <a:rPr lang="zh-CN" altLang="en-US" sz="4500" b="1" dirty="0">
                <a:solidFill>
                  <a:srgbClr val="0000CC"/>
                </a:solidFill>
              </a:rPr>
              <a:t>道成肉身</a:t>
            </a:r>
            <a:r>
              <a:rPr lang="en-US" altLang="zh-CN" sz="4500" b="1" dirty="0">
                <a:solidFill>
                  <a:srgbClr val="0000CC"/>
                </a:solidFill>
              </a:rPr>
              <a:t>----</a:t>
            </a:r>
            <a:r>
              <a:rPr lang="zh-CN" altLang="en-US" sz="4500" b="1" dirty="0">
                <a:solidFill>
                  <a:srgbClr val="0000CC"/>
                </a:solidFill>
              </a:rPr>
              <a:t>住，林前</a:t>
            </a:r>
            <a:r>
              <a:rPr lang="en-US" altLang="zh-CN" sz="4500" b="1" dirty="0">
                <a:solidFill>
                  <a:srgbClr val="0000CC"/>
                </a:solidFill>
              </a:rPr>
              <a:t>3:16-</a:t>
            </a:r>
            <a:r>
              <a:rPr lang="zh-CN" altLang="en-US" sz="4500" b="1" dirty="0">
                <a:solidFill>
                  <a:srgbClr val="0000CC"/>
                </a:solidFill>
              </a:rPr>
              <a:t>教会是神的殿</a:t>
            </a:r>
            <a:endParaRPr lang="en-US" altLang="zh-CN" sz="4500" b="1" dirty="0">
              <a:solidFill>
                <a:srgbClr val="0000CC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zh-CN" altLang="en-US" sz="4500" b="1" dirty="0">
                <a:solidFill>
                  <a:srgbClr val="0000CC"/>
                </a:solidFill>
              </a:rPr>
              <a:t>                                             弗</a:t>
            </a:r>
            <a:r>
              <a:rPr lang="en-US" altLang="zh-CN" sz="4500" b="1" dirty="0">
                <a:solidFill>
                  <a:srgbClr val="0000CC"/>
                </a:solidFill>
              </a:rPr>
              <a:t>2:19-    </a:t>
            </a:r>
            <a:r>
              <a:rPr lang="zh-CN" altLang="en-US" sz="4500" b="1" dirty="0">
                <a:solidFill>
                  <a:srgbClr val="0000CC"/>
                </a:solidFill>
              </a:rPr>
              <a:t>基督徒是神的殿</a:t>
            </a:r>
            <a:endParaRPr lang="en-US" altLang="zh-CN" sz="4500" b="1" dirty="0">
              <a:solidFill>
                <a:srgbClr val="0000CC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CN" sz="4500" b="1" dirty="0">
                <a:solidFill>
                  <a:srgbClr val="0000CC"/>
                </a:solidFill>
              </a:rPr>
              <a:t>		                   </a:t>
            </a:r>
            <a:r>
              <a:rPr lang="zh-CN" altLang="en-US" sz="4500" b="1" dirty="0">
                <a:solidFill>
                  <a:srgbClr val="0000CC"/>
                </a:solidFill>
              </a:rPr>
              <a:t>启</a:t>
            </a:r>
            <a:r>
              <a:rPr lang="en-US" altLang="zh-CN" sz="4500" b="1" dirty="0">
                <a:solidFill>
                  <a:srgbClr val="0000CC"/>
                </a:solidFill>
              </a:rPr>
              <a:t>21:3</a:t>
            </a:r>
            <a:r>
              <a:rPr lang="zh-CN" altLang="en-US" sz="4500" b="1" dirty="0">
                <a:solidFill>
                  <a:srgbClr val="0000CC"/>
                </a:solidFill>
              </a:rPr>
              <a:t>、</a:t>
            </a:r>
            <a:r>
              <a:rPr lang="en-US" altLang="zh-CN" sz="4500" b="1" dirty="0">
                <a:solidFill>
                  <a:srgbClr val="0000CC"/>
                </a:solidFill>
              </a:rPr>
              <a:t>22  </a:t>
            </a:r>
            <a:r>
              <a:rPr lang="zh-CN" altLang="en-US" sz="4500" b="1" dirty="0">
                <a:solidFill>
                  <a:srgbClr val="0000CC"/>
                </a:solidFill>
              </a:rPr>
              <a:t>羔羊自己是圣殿</a:t>
            </a:r>
            <a:endParaRPr lang="en-US" altLang="zh-CN" sz="4500" dirty="0">
              <a:solidFill>
                <a:srgbClr val="0000CC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46424A8-4848-4D66-A801-8883BCB97074}"/>
              </a:ext>
            </a:extLst>
          </p:cNvPr>
          <p:cNvSpPr txBox="1">
            <a:spLocks/>
          </p:cNvSpPr>
          <p:nvPr/>
        </p:nvSpPr>
        <p:spPr>
          <a:xfrm>
            <a:off x="8588322" y="2971800"/>
            <a:ext cx="1184328" cy="160020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基督工作</a:t>
            </a:r>
            <a:endParaRPr lang="en-US" sz="3600" b="1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3861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75C7BD-33E1-4BF2-A235-3ABCACFB1465}"/>
              </a:ext>
            </a:extLst>
          </p:cNvPr>
          <p:cNvSpPr/>
          <p:nvPr/>
        </p:nvSpPr>
        <p:spPr>
          <a:xfrm>
            <a:off x="781050" y="1429618"/>
            <a:ext cx="10972800" cy="4430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zh-CN" altLang="en-US" sz="3200" b="1" dirty="0">
                <a:solidFill>
                  <a:srgbClr val="0000CC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神的信实：</a:t>
            </a:r>
            <a:r>
              <a:rPr lang="zh-CN" alt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人小信、不信 </a:t>
            </a:r>
            <a:r>
              <a:rPr lang="en-US" altLang="zh-CN" sz="3200" b="1" dirty="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sz="3200" b="1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1:46</a:t>
            </a:r>
            <a:r>
              <a:rPr lang="zh-CN" altLang="en-US" sz="3200" b="1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sz="3200" b="1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26:51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zh-CN" altLang="en-US" sz="3200" b="1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         云、火柱带领得非常清晰</a:t>
            </a:r>
            <a:r>
              <a:rPr lang="en-US" altLang="zh-CN" sz="3200" b="1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---</a:t>
            </a:r>
            <a:r>
              <a:rPr lang="zh-CN" altLang="en-US" sz="3200" b="1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同在同行</a:t>
            </a:r>
            <a:r>
              <a:rPr lang="en-US" altLang="zh-CN" sz="3200" b="1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-35:34</a:t>
            </a:r>
            <a:endParaRPr lang="en-US" altLang="zh-CN" sz="2800" b="1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00CC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2. </a:t>
            </a:r>
            <a:r>
              <a:rPr lang="zh-CN" altLang="en-US" sz="3200" b="1" dirty="0">
                <a:solidFill>
                  <a:srgbClr val="0000CC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神的忍耐：</a:t>
            </a:r>
            <a:r>
              <a:rPr lang="zh-CN" alt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长久忍耐  </a:t>
            </a:r>
            <a:r>
              <a:rPr lang="en-US" sz="3200" b="1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11:4-5 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            </a:t>
            </a:r>
            <a:r>
              <a:rPr lang="zh-CN" altLang="en-US" sz="3200" b="1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对几百万人的忍耐，</a:t>
            </a:r>
            <a:r>
              <a:rPr lang="en-US" sz="3200" b="1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38</a:t>
            </a:r>
            <a:r>
              <a:rPr lang="zh-CN" altLang="en-US" sz="3200" b="1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年！ </a:t>
            </a:r>
            <a:r>
              <a:rPr lang="zh-CN" altLang="en-US" sz="3200" b="1" dirty="0">
                <a:solidFill>
                  <a:srgbClr val="0000CC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对我们呢？</a:t>
            </a:r>
            <a:endParaRPr lang="en-US" altLang="zh-CN" sz="3200" b="1" dirty="0">
              <a:solidFill>
                <a:srgbClr val="0000CC"/>
              </a:solidFill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00CC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3. </a:t>
            </a:r>
            <a:r>
              <a:rPr lang="zh-CN" altLang="en-US" sz="3200" b="1" dirty="0">
                <a:solidFill>
                  <a:srgbClr val="0000CC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数算主恩：</a:t>
            </a:r>
            <a:r>
              <a:rPr lang="zh-CN" alt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各族族长的奉献   </a:t>
            </a:r>
            <a:r>
              <a:rPr lang="en-US" sz="3200" b="1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7:10-89</a:t>
            </a:r>
            <a:endParaRPr lang="en-US" altLang="zh-CN" sz="3200" b="1" dirty="0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4.   </a:t>
            </a:r>
            <a:r>
              <a:rPr lang="zh-CN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神是圣洁：</a:t>
            </a:r>
            <a:r>
              <a:rPr lang="zh-CN" altLang="en-US" sz="3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我们也当圣洁，献祭</a:t>
            </a:r>
            <a:r>
              <a:rPr lang="en-US" altLang="zh-CN" sz="3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zh-CN" altLang="en-US" sz="3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分别为圣</a:t>
            </a:r>
            <a:r>
              <a:rPr lang="en-US" altLang="zh-CN" sz="3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zh-CN" altLang="en-US" sz="3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信</a:t>
            </a:r>
            <a:endParaRPr lang="en-US" sz="32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4AA822F-2E3B-4D64-A0EA-2AB996A8B48E}"/>
              </a:ext>
            </a:extLst>
          </p:cNvPr>
          <p:cNvSpPr txBox="1">
            <a:spLocks/>
          </p:cNvSpPr>
          <p:nvPr/>
        </p:nvSpPr>
        <p:spPr>
          <a:xfrm>
            <a:off x="1768098" y="207964"/>
            <a:ext cx="8671302" cy="1027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spc="6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神借民数记跟你我讲了什么话？</a:t>
            </a:r>
            <a:endParaRPr lang="en-US" b="1" spc="600" dirty="0">
              <a:solidFill>
                <a:srgbClr val="FF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20321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B8629B3-B1F8-4844-B13E-A90587ED5D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981198"/>
              </p:ext>
            </p:extLst>
          </p:nvPr>
        </p:nvGraphicFramePr>
        <p:xfrm>
          <a:off x="286603" y="41442"/>
          <a:ext cx="2790121" cy="68550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0121">
                  <a:extLst>
                    <a:ext uri="{9D8B030D-6E8A-4147-A177-3AD203B41FA5}">
                      <a16:colId xmlns:a16="http://schemas.microsoft.com/office/drawing/2014/main" val="3132122117"/>
                    </a:ext>
                  </a:extLst>
                </a:gridCol>
              </a:tblGrid>
              <a:tr h="7195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在西乃山  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1-9  </a:t>
                      </a:r>
                      <a:r>
                        <a:rPr lang="zh-CN" altLang="en-US" sz="1800" b="1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几个月</a:t>
                      </a:r>
                      <a:endParaRPr lang="en-US" altLang="zh-CN" sz="1800" b="1" kern="1200" dirty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预备第一代军队 </a:t>
                      </a:r>
                      <a:r>
                        <a:rPr lang="en-US" sz="1800" b="1" dirty="0">
                          <a:solidFill>
                            <a:srgbClr val="0000CC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603550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471914"/>
                  </a:ext>
                </a:extLst>
              </a:tr>
              <a:tr h="613553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17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CN" altLang="en-US" sz="17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支派人数：</a:t>
                      </a:r>
                      <a:r>
                        <a:rPr lang="zh-CN" altLang="en-US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第一次数点以色列人。</a:t>
                      </a:r>
                      <a:endParaRPr lang="en-US" sz="1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7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zh-CN" altLang="en-US" sz="17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支派排列：</a:t>
                      </a:r>
                      <a:r>
                        <a:rPr lang="zh-CN" altLang="en-US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营地的位置。</a:t>
                      </a:r>
                      <a:endParaRPr lang="en-US" sz="1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7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zh-CN" altLang="en-US" sz="17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支派排列：</a:t>
                      </a:r>
                      <a:r>
                        <a:rPr lang="zh-CN" altLang="en-US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亚伦儿子，利未人职责，利未人男丁统计，利未人代替长子地位。</a:t>
                      </a:r>
                      <a:endParaRPr lang="en-US" altLang="zh-CN" sz="1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7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zh-CN" altLang="en-US" sz="17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哥辖子孙的职责</a:t>
                      </a:r>
                      <a:endParaRPr lang="en-US" altLang="zh-CN" sz="17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CN" altLang="en-US" sz="17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革顺子孙的职责</a:t>
                      </a:r>
                      <a:endParaRPr lang="en-US" altLang="zh-CN" sz="17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CN" altLang="en-US" sz="17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米拉利子孙职责</a:t>
                      </a:r>
                      <a:endParaRPr lang="en-US" altLang="zh-CN" sz="17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CN" altLang="en-US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统计利未支派男丁。</a:t>
                      </a:r>
                      <a:endParaRPr lang="en-US" altLang="zh-CN" sz="1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7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zh-CN" altLang="en-US" sz="17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洁净条例</a:t>
                      </a:r>
                      <a:r>
                        <a:rPr lang="zh-CN" altLang="en-US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，赔偿亏负，疑妻不贞的试验条例。</a:t>
                      </a:r>
                      <a:endParaRPr lang="en-US" sz="1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7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zh-CN" altLang="en-US" sz="17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拿细耳人的条例</a:t>
                      </a:r>
                      <a:r>
                        <a:rPr lang="zh-CN" altLang="en-US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，祭司为以色列人祝福。</a:t>
                      </a:r>
                      <a:endParaRPr lang="en-US" altLang="zh-CN" sz="1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7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zh-CN" altLang="en-US" sz="17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敬拜奉献</a:t>
                      </a:r>
                      <a:r>
                        <a:rPr lang="zh-CN" altLang="en-US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endParaRPr lang="en-US" sz="1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7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zh-CN" altLang="en-US" sz="17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利未人洁净与奉献礼</a:t>
                      </a:r>
                      <a:r>
                        <a:rPr lang="zh-CN" altLang="en-US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，安置七盏灯。</a:t>
                      </a:r>
                      <a:endParaRPr lang="en-US" sz="1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7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zh-CN" altLang="en-US" sz="17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第二个逾越节，云彩遮盖帐幕。</a:t>
                      </a:r>
                      <a:endParaRPr lang="en-US" sz="17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9471881"/>
                  </a:ext>
                </a:extLst>
              </a:tr>
            </a:tbl>
          </a:graphicData>
        </a:graphic>
      </p:graphicFrame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4E106908-2748-4B15-BB58-646EF95101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916693"/>
              </p:ext>
            </p:extLst>
          </p:nvPr>
        </p:nvGraphicFramePr>
        <p:xfrm>
          <a:off x="8483162" y="41442"/>
          <a:ext cx="3422235" cy="6484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2235">
                  <a:extLst>
                    <a:ext uri="{9D8B030D-6E8A-4147-A177-3AD203B41FA5}">
                      <a16:colId xmlns:a16="http://schemas.microsoft.com/office/drawing/2014/main" val="2181841798"/>
                    </a:ext>
                  </a:extLst>
                </a:gridCol>
              </a:tblGrid>
              <a:tr h="792747">
                <a:tc>
                  <a:txBody>
                    <a:bodyPr/>
                    <a:lstStyle/>
                    <a:p>
                      <a:r>
                        <a:rPr lang="zh-CN" alt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在尼波山   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26-36</a:t>
                      </a:r>
                      <a:r>
                        <a:rPr lang="zh-CN" alt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zh-CN" altLang="en-US" sz="1800" b="1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几个月</a:t>
                      </a:r>
                      <a:endParaRPr lang="en-US" altLang="zh-CN" sz="1800" b="1" kern="1200" dirty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</a:t>
                      </a:r>
                      <a:r>
                        <a:rPr lang="zh-CN" alt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预备第二代军队  </a:t>
                      </a:r>
                      <a:r>
                        <a:rPr lang="en-US" sz="1800" b="1" dirty="0">
                          <a:solidFill>
                            <a:srgbClr val="0000CC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601730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6775140"/>
                  </a:ext>
                </a:extLst>
              </a:tr>
              <a:tr h="5691852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  <a:r>
                        <a:rPr lang="zh-CN" alt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第二次数点以色列人。</a:t>
                      </a:r>
                      <a:endParaRPr lang="en-US" altLang="zh-CN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  <a:r>
                        <a:rPr lang="zh-CN" alt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约书亚被选为继承人</a:t>
                      </a:r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endParaRPr lang="en-US" altLang="zh-CN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r>
                        <a:rPr lang="zh-CN" alt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七节期：</a:t>
                      </a:r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每天的祭，每周安息日的祭，每月初的祭，每年除酵节的祭，七七节的祭。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七节期：新年献的祭，赎罪日献的祭，住棚节献的祭。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r>
                        <a:rPr lang="zh-CN" alt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许愿的祭</a:t>
                      </a:r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endParaRPr lang="en-US" altLang="zh-CN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r>
                        <a:rPr lang="zh-CN" alt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与米甸人打仗</a:t>
                      </a:r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，处理米甸人、分战利品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  <a:r>
                        <a:rPr lang="zh-CN" alt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约旦河东两支派。</a:t>
                      </a:r>
                      <a:endParaRPr lang="en-US" altLang="zh-CN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  <a:r>
                        <a:rPr lang="zh-CN" alt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漂流行程。</a:t>
                      </a:r>
                      <a:endParaRPr lang="en-US" altLang="zh-CN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  <a:r>
                        <a:rPr lang="zh-CN" alt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分地，</a:t>
                      </a:r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由首领负责分地。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r>
                        <a:rPr lang="zh-CN" alt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设逃城，</a:t>
                      </a:r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利未人的城邑。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  <a:r>
                        <a:rPr lang="zh-CN" alt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产业条例。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0585315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39842F44-4FD5-4131-BDC4-459A6BC9FFE0}"/>
              </a:ext>
            </a:extLst>
          </p:cNvPr>
          <p:cNvSpPr/>
          <p:nvPr/>
        </p:nvSpPr>
        <p:spPr>
          <a:xfrm>
            <a:off x="6976531" y="921976"/>
            <a:ext cx="1506631" cy="4831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b="1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22</a:t>
            </a:r>
            <a:r>
              <a:rPr lang="zh-CN" altLang="en-US" sz="1600" b="1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巴勒召巴兰，驴拦阻巴兰并说话，巴勒欢迎巴兰。</a:t>
            </a:r>
            <a:endParaRPr lang="en-US" sz="1600" b="1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b="1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23</a:t>
            </a:r>
            <a:r>
              <a:rPr lang="zh-CN" altLang="en-US" sz="1600" b="1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巴兰三次预言祝福以色列。</a:t>
            </a:r>
            <a:endParaRPr lang="en-US" sz="1600" b="1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b="1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24</a:t>
            </a:r>
            <a:r>
              <a:rPr lang="zh-CN" altLang="en-US" sz="1600" b="1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巴兰末次预言。</a:t>
            </a:r>
            <a:endParaRPr lang="en-US" sz="1600" b="1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b="1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25</a:t>
            </a:r>
            <a:r>
              <a:rPr lang="zh-CN" altLang="en-US" sz="1600" b="1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巴兰的引诱，百姓与摩押女行淫跪拜她们的神，神惩罚，</a:t>
            </a:r>
            <a:endParaRPr lang="en-US" altLang="zh-CN" sz="1600" b="1" dirty="0"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altLang="en-US" sz="1600" b="1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非哈尼忌邪！</a:t>
            </a:r>
            <a:endParaRPr lang="en-US" sz="1600" b="1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e 6">
            <a:extLst>
              <a:ext uri="{FF2B5EF4-FFF2-40B4-BE49-F238E27FC236}">
                <a16:creationId xmlns:a16="http://schemas.microsoft.com/office/drawing/2014/main" id="{F7C42BE4-CBC5-4AA2-9214-8B59527B8B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070074"/>
              </p:ext>
            </p:extLst>
          </p:nvPr>
        </p:nvGraphicFramePr>
        <p:xfrm>
          <a:off x="7044263" y="58375"/>
          <a:ext cx="1324813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4813">
                  <a:extLst>
                    <a:ext uri="{9D8B030D-6E8A-4147-A177-3AD203B41FA5}">
                      <a16:colId xmlns:a16="http://schemas.microsoft.com/office/drawing/2014/main" val="1810496442"/>
                    </a:ext>
                  </a:extLst>
                </a:gridCol>
              </a:tblGrid>
              <a:tr h="3515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失败 </a:t>
                      </a:r>
                      <a:endParaRPr lang="en-US" altLang="zh-CN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尼波山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47191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018B14D-A6AA-422F-B110-1166357B7B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198909"/>
              </p:ext>
            </p:extLst>
          </p:nvPr>
        </p:nvGraphicFramePr>
        <p:xfrm>
          <a:off x="3133311" y="58375"/>
          <a:ext cx="3793302" cy="68550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3302">
                  <a:extLst>
                    <a:ext uri="{9D8B030D-6E8A-4147-A177-3AD203B41FA5}">
                      <a16:colId xmlns:a16="http://schemas.microsoft.com/office/drawing/2014/main" val="1810496442"/>
                    </a:ext>
                  </a:extLst>
                </a:gridCol>
              </a:tblGrid>
              <a:tr h="7195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在何珥山 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10-21</a:t>
                      </a:r>
                      <a:r>
                        <a:rPr lang="zh-CN" alt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</a:t>
                      </a:r>
                      <a:r>
                        <a:rPr lang="en-US" altLang="zh-CN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年</a:t>
                      </a:r>
                      <a:endParaRPr lang="en-US" altLang="zh-CN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</a:t>
                      </a:r>
                      <a:r>
                        <a:rPr lang="zh-CN" alt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第一代军队失败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471914"/>
                  </a:ext>
                </a:extLst>
              </a:tr>
              <a:tr h="6135536">
                <a:tc>
                  <a:txBody>
                    <a:bodyPr/>
                    <a:lstStyle/>
                    <a:p>
                      <a:r>
                        <a:rPr lang="en-US" sz="17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zh-CN" altLang="en-US" sz="17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离开西乃山往前行，制银号。</a:t>
                      </a:r>
                      <a:endParaRPr lang="en-US" altLang="zh-CN" sz="17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7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r>
                        <a:rPr lang="zh-CN" altLang="en-US" sz="17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鹌鹑事件</a:t>
                      </a:r>
                      <a:r>
                        <a:rPr lang="zh-CN" altLang="en-US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，摩西选立七十个长老。</a:t>
                      </a:r>
                      <a:endParaRPr lang="en-US" sz="1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7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zh-CN" altLang="en-US" sz="17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摩西娶妻</a:t>
                      </a:r>
                      <a:r>
                        <a:rPr lang="zh-CN" altLang="en-US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，亚伦、米利暗毁谤摩西而受罚。</a:t>
                      </a:r>
                      <a:endParaRPr lang="en-US" sz="1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7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r>
                        <a:rPr lang="zh-CN" altLang="en-US" sz="17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差派探子。</a:t>
                      </a:r>
                      <a:endParaRPr lang="en-US" altLang="zh-CN" sz="17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7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r>
                        <a:rPr lang="zh-CN" altLang="en-US" sz="17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神惩罚漂流，</a:t>
                      </a:r>
                      <a:r>
                        <a:rPr lang="zh-CN" altLang="en-US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摩西为众祷告，埋怨的民众，首次进攻迦南惨败。</a:t>
                      </a:r>
                      <a:endParaRPr lang="en-US" altLang="zh-CN" sz="1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altLang="zh-CN" sz="1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CN" sz="2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</a:t>
                      </a:r>
                      <a:r>
                        <a:rPr lang="zh-CN" altLang="en-US" sz="18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陷 入 漂 流</a:t>
                      </a:r>
                      <a:endParaRPr lang="en-US" sz="20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7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r>
                        <a:rPr lang="zh-CN" altLang="en-US" sz="17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献祭条例，</a:t>
                      </a:r>
                      <a:r>
                        <a:rPr lang="zh-CN" altLang="en-US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违反安日条例，衣服繸子的条例。</a:t>
                      </a:r>
                      <a:endParaRPr lang="en-US" sz="1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7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r>
                        <a:rPr lang="zh-CN" altLang="en-US" sz="17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可拉一党事件</a:t>
                      </a:r>
                      <a:r>
                        <a:rPr lang="zh-CN" altLang="en-US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，处理香炉，亚伦救了百姓。</a:t>
                      </a:r>
                      <a:endParaRPr lang="en-US" sz="1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7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r>
                        <a:rPr lang="zh-CN" altLang="en-US" sz="17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亚伦的杖</a:t>
                      </a:r>
                      <a:r>
                        <a:rPr lang="zh-CN" altLang="en-US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，神证明其为神所拣选。</a:t>
                      </a:r>
                      <a:endParaRPr lang="en-US" altLang="zh-CN" sz="1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7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r>
                        <a:rPr lang="zh-CN" altLang="en-US" sz="17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祭司和利不人的职责</a:t>
                      </a:r>
                      <a:r>
                        <a:rPr lang="zh-CN" altLang="en-US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，祭司当得之物，利未人的份，利未人十一奉献。</a:t>
                      </a:r>
                      <a:endParaRPr lang="en-US" sz="1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7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r>
                        <a:rPr lang="zh-CN" altLang="en-US" sz="17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红母牛</a:t>
                      </a:r>
                      <a:r>
                        <a:rPr lang="zh-CN" altLang="en-US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，接触尸体不洁条例。</a:t>
                      </a:r>
                      <a:endParaRPr lang="en-US" sz="1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7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r>
                        <a:rPr lang="zh-CN" altLang="en-US" sz="17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摩西两击磐石未尊神为圣</a:t>
                      </a:r>
                      <a:r>
                        <a:rPr lang="zh-CN" altLang="en-US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，必不得领百姓进迦南，亚伦死。</a:t>
                      </a:r>
                      <a:endParaRPr lang="en-US" altLang="zh-CN" sz="1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7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r>
                        <a:rPr lang="zh-CN" altLang="en-US" sz="17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铜制蛇</a:t>
                      </a:r>
                      <a:r>
                        <a:rPr lang="zh-CN" altLang="en-US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endParaRPr lang="en-US" altLang="zh-CN" sz="1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CN" altLang="en-US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从何珥山到摩押山，</a:t>
                      </a:r>
                      <a:r>
                        <a:rPr lang="zh-CN" altLang="en-US" sz="17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战胜</a:t>
                      </a:r>
                      <a:r>
                        <a:rPr lang="zh-CN" altLang="en-US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亚摩利王西宏和巴珊王噩</a:t>
                      </a:r>
                      <a:endParaRPr lang="en-US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9471881"/>
                  </a:ext>
                </a:extLst>
              </a:tr>
            </a:tbl>
          </a:graphicData>
        </a:graphic>
      </p:graphicFrame>
      <p:sp>
        <p:nvSpPr>
          <p:cNvPr id="12" name="Subtitle 2">
            <a:extLst>
              <a:ext uri="{FF2B5EF4-FFF2-40B4-BE49-F238E27FC236}">
                <a16:creationId xmlns:a16="http://schemas.microsoft.com/office/drawing/2014/main" id="{843B8F99-C621-462D-81DD-72F47BB208C0}"/>
              </a:ext>
            </a:extLst>
          </p:cNvPr>
          <p:cNvSpPr txBox="1">
            <a:spLocks/>
          </p:cNvSpPr>
          <p:nvPr/>
        </p:nvSpPr>
        <p:spPr>
          <a:xfrm>
            <a:off x="1179095" y="1997242"/>
            <a:ext cx="9914021" cy="246959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zh-CN" altLang="en-US" sz="3600" b="1" dirty="0">
                <a:solidFill>
                  <a:srgbClr val="0000CC"/>
                </a:solidFill>
              </a:rPr>
              <a:t> </a:t>
            </a:r>
            <a:r>
              <a:rPr lang="zh-CN" altLang="en-US" sz="4800" b="1" dirty="0">
                <a:solidFill>
                  <a:srgbClr val="0000CC"/>
                </a:solidFill>
              </a:rPr>
              <a:t>行向神的安息之地</a:t>
            </a:r>
            <a:r>
              <a:rPr lang="en-US" altLang="zh-CN" sz="4800" b="1" dirty="0">
                <a:solidFill>
                  <a:srgbClr val="0000CC"/>
                </a:solidFill>
              </a:rPr>
              <a:t>----</a:t>
            </a:r>
            <a:r>
              <a:rPr lang="zh-CN" altLang="en-US" sz="4800" b="1" dirty="0">
                <a:solidFill>
                  <a:srgbClr val="0000CC"/>
                </a:solidFill>
              </a:rPr>
              <a:t>争战的军队</a:t>
            </a:r>
            <a:endParaRPr lang="en-US" altLang="zh-CN" sz="4800" b="1" dirty="0">
              <a:solidFill>
                <a:srgbClr val="0000CC"/>
              </a:solidFill>
            </a:endParaRPr>
          </a:p>
          <a:p>
            <a:pPr marL="0" indent="0" algn="ctr">
              <a:buNone/>
            </a:pPr>
            <a:r>
              <a:rPr lang="zh-CN" altLang="en-US" sz="4800" b="1" dirty="0">
                <a:solidFill>
                  <a:srgbClr val="FF0000"/>
                </a:solidFill>
              </a:rPr>
              <a:t> 以色列人旷野漂流记</a:t>
            </a:r>
            <a:r>
              <a:rPr lang="en-US" sz="4800" b="1" dirty="0">
                <a:solidFill>
                  <a:srgbClr val="FF0000"/>
                </a:solidFill>
              </a:rPr>
              <a:t>----</a:t>
            </a:r>
            <a:r>
              <a:rPr lang="zh-CN" altLang="en-US" sz="4800" b="1" dirty="0">
                <a:solidFill>
                  <a:srgbClr val="FF0000"/>
                </a:solidFill>
              </a:rPr>
              <a:t>神的试炼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1487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13A2847-EEBB-4E35-AC69-7015E2B2A5F0}"/>
              </a:ext>
            </a:extLst>
          </p:cNvPr>
          <p:cNvSpPr txBox="1"/>
          <p:nvPr/>
        </p:nvSpPr>
        <p:spPr>
          <a:xfrm>
            <a:off x="5085265" y="6144594"/>
            <a:ext cx="238225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00CC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603,550</a:t>
            </a:r>
            <a:endParaRPr lang="en-US" sz="4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4C10B0-65E1-4726-8898-73AF49236C29}"/>
              </a:ext>
            </a:extLst>
          </p:cNvPr>
          <p:cNvSpPr txBox="1"/>
          <p:nvPr/>
        </p:nvSpPr>
        <p:spPr>
          <a:xfrm>
            <a:off x="1503822" y="4109487"/>
            <a:ext cx="238225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00CC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22,000</a:t>
            </a:r>
          </a:p>
          <a:p>
            <a:r>
              <a:rPr lang="en-US" sz="4000" b="1" dirty="0">
                <a:solidFill>
                  <a:srgbClr val="0000CC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4000" b="1" dirty="0">
                <a:solidFill>
                  <a:srgbClr val="0000CC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sz="4400" b="1" dirty="0">
                <a:solidFill>
                  <a:srgbClr val="0000CC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273</a:t>
            </a:r>
            <a:endParaRPr lang="en-US" sz="4000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C078C6B-CFFD-413C-A8F2-24BFFE215878}"/>
              </a:ext>
            </a:extLst>
          </p:cNvPr>
          <p:cNvSpPr/>
          <p:nvPr/>
        </p:nvSpPr>
        <p:spPr>
          <a:xfrm>
            <a:off x="10096076" y="435305"/>
            <a:ext cx="1558042" cy="697831"/>
          </a:xfrm>
          <a:prstGeom prst="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/>
              <a:t>拉结</a:t>
            </a:r>
            <a:endParaRPr lang="en-US" sz="3600" b="1" dirty="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DA76058-41BB-40BF-9EE2-A843A917E23B}"/>
              </a:ext>
            </a:extLst>
          </p:cNvPr>
          <p:cNvGrpSpPr/>
          <p:nvPr/>
        </p:nvGrpSpPr>
        <p:grpSpPr>
          <a:xfrm>
            <a:off x="6082700" y="900701"/>
            <a:ext cx="1691727" cy="2948051"/>
            <a:chOff x="7892841" y="780053"/>
            <a:chExt cx="1691727" cy="3553395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8952B529-3FFE-49E9-9E13-E8F6E1B5B281}"/>
                </a:ext>
              </a:extLst>
            </p:cNvPr>
            <p:cNvGrpSpPr/>
            <p:nvPr/>
          </p:nvGrpSpPr>
          <p:grpSpPr>
            <a:xfrm>
              <a:off x="8123578" y="780053"/>
              <a:ext cx="1163123" cy="1777911"/>
              <a:chOff x="5806989" y="1054351"/>
              <a:chExt cx="1163123" cy="1973949"/>
            </a:xfrm>
            <a:solidFill>
              <a:srgbClr val="FF66FF"/>
            </a:solidFill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C5FFFC33-BC27-435B-8E7A-343A13B544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72414" y="2298027"/>
                <a:ext cx="1046244" cy="0"/>
              </a:xfrm>
              <a:prstGeom prst="line">
                <a:avLst/>
              </a:prstGeom>
              <a:grpFill/>
              <a:ln w="57150">
                <a:solidFill>
                  <a:srgbClr val="FF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3260759B-D312-4484-977E-074BF01E4B02}"/>
                  </a:ext>
                </a:extLst>
              </p:cNvPr>
              <p:cNvGrpSpPr/>
              <p:nvPr/>
            </p:nvGrpSpPr>
            <p:grpSpPr>
              <a:xfrm>
                <a:off x="5806989" y="1054351"/>
                <a:ext cx="1163123" cy="1973949"/>
                <a:chOff x="5811752" y="1054351"/>
                <a:chExt cx="1163123" cy="1973949"/>
              </a:xfrm>
              <a:grpFill/>
            </p:grpSpPr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ADAA7C49-53EC-46DB-8CF4-14F4CDE9B00C}"/>
                    </a:ext>
                  </a:extLst>
                </p:cNvPr>
                <p:cNvSpPr/>
                <p:nvPr/>
              </p:nvSpPr>
              <p:spPr>
                <a:xfrm>
                  <a:off x="5811752" y="1054351"/>
                  <a:ext cx="1163123" cy="754392"/>
                </a:xfrm>
                <a:prstGeom prst="rect">
                  <a:avLst/>
                </a:prstGeom>
                <a:grp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3600" b="1" dirty="0"/>
                    <a:t>悉帕</a:t>
                  </a:r>
                  <a:endParaRPr lang="en-US" sz="3600" b="1" dirty="0"/>
                </a:p>
              </p:txBody>
            </p:sp>
            <p:cxnSp>
              <p:nvCxnSpPr>
                <p:cNvPr id="53" name="Straight Arrow Connector 52">
                  <a:extLst>
                    <a:ext uri="{FF2B5EF4-FFF2-40B4-BE49-F238E27FC236}">
                      <a16:creationId xmlns:a16="http://schemas.microsoft.com/office/drawing/2014/main" id="{807DE9EE-9198-4555-BD71-9FAD9581025E}"/>
                    </a:ext>
                  </a:extLst>
                </p:cNvPr>
                <p:cNvCxnSpPr/>
                <p:nvPr/>
              </p:nvCxnSpPr>
              <p:spPr>
                <a:xfrm>
                  <a:off x="6902618" y="2310411"/>
                  <a:ext cx="0" cy="717889"/>
                </a:xfrm>
                <a:prstGeom prst="straightConnector1">
                  <a:avLst/>
                </a:prstGeom>
                <a:grpFill/>
                <a:ln w="57150">
                  <a:solidFill>
                    <a:srgbClr val="FF66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Arrow Connector 53">
                  <a:extLst>
                    <a:ext uri="{FF2B5EF4-FFF2-40B4-BE49-F238E27FC236}">
                      <a16:creationId xmlns:a16="http://schemas.microsoft.com/office/drawing/2014/main" id="{521DD70D-E9D7-4030-AF76-2D48C7712575}"/>
                    </a:ext>
                  </a:extLst>
                </p:cNvPr>
                <p:cNvCxnSpPr/>
                <p:nvPr/>
              </p:nvCxnSpPr>
              <p:spPr>
                <a:xfrm>
                  <a:off x="5890343" y="2310054"/>
                  <a:ext cx="0" cy="717889"/>
                </a:xfrm>
                <a:prstGeom prst="straightConnector1">
                  <a:avLst/>
                </a:prstGeom>
                <a:grpFill/>
                <a:ln w="57150">
                  <a:solidFill>
                    <a:srgbClr val="FF66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0AB4FF58-0917-4759-8BA6-CC782D38AA17}"/>
                    </a:ext>
                  </a:extLst>
                </p:cNvPr>
                <p:cNvCxnSpPr/>
                <p:nvPr/>
              </p:nvCxnSpPr>
              <p:spPr>
                <a:xfrm>
                  <a:off x="6381497" y="1788801"/>
                  <a:ext cx="0" cy="539182"/>
                </a:xfrm>
                <a:prstGeom prst="line">
                  <a:avLst/>
                </a:prstGeom>
                <a:grpFill/>
                <a:ln w="57150">
                  <a:solidFill>
                    <a:srgbClr val="FF66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6CD2BE3-E79A-447E-B8FD-2DD8FCF68EAE}"/>
                </a:ext>
              </a:extLst>
            </p:cNvPr>
            <p:cNvSpPr/>
            <p:nvPr/>
          </p:nvSpPr>
          <p:spPr>
            <a:xfrm>
              <a:off x="8892732" y="2573343"/>
              <a:ext cx="691836" cy="1760105"/>
            </a:xfrm>
            <a:prstGeom prst="rect">
              <a:avLst/>
            </a:prstGeom>
            <a:solidFill>
              <a:srgbClr val="FF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3200" b="1" dirty="0">
                  <a:solidFill>
                    <a:schemeClr val="bg1"/>
                  </a:solidFill>
                </a:rPr>
                <a:t>亚设</a:t>
              </a:r>
              <a:endParaRPr lang="en-US" altLang="zh-CN" sz="3200" b="1" dirty="0">
                <a:solidFill>
                  <a:schemeClr val="bg1"/>
                </a:solidFill>
              </a:endParaRPr>
            </a:p>
            <a:p>
              <a:endParaRPr 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96F21EE1-B15B-4643-9F2F-2371F9D4294F}"/>
                </a:ext>
              </a:extLst>
            </p:cNvPr>
            <p:cNvSpPr/>
            <p:nvPr/>
          </p:nvSpPr>
          <p:spPr>
            <a:xfrm>
              <a:off x="7892841" y="2573343"/>
              <a:ext cx="691836" cy="1760105"/>
            </a:xfrm>
            <a:prstGeom prst="rect">
              <a:avLst/>
            </a:prstGeom>
            <a:solidFill>
              <a:srgbClr val="FF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3200" b="1" dirty="0">
                  <a:solidFill>
                    <a:schemeClr val="bg1"/>
                  </a:solidFill>
                </a:rPr>
                <a:t>迦得</a:t>
              </a:r>
              <a:endParaRPr lang="en-US" altLang="zh-CN" sz="3200" b="1" dirty="0">
                <a:solidFill>
                  <a:schemeClr val="bg1"/>
                </a:solidFill>
              </a:endParaRPr>
            </a:p>
            <a:p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5C4622BC-65D1-4F49-8698-160AEF25DF9C}"/>
              </a:ext>
            </a:extLst>
          </p:cNvPr>
          <p:cNvGrpSpPr/>
          <p:nvPr/>
        </p:nvGrpSpPr>
        <p:grpSpPr>
          <a:xfrm>
            <a:off x="4052654" y="900701"/>
            <a:ext cx="1694427" cy="3466027"/>
            <a:chOff x="5844129" y="780053"/>
            <a:chExt cx="1694427" cy="4177731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D8E0043C-894C-4606-ADA3-1D99A9CA09AF}"/>
                </a:ext>
              </a:extLst>
            </p:cNvPr>
            <p:cNvGrpSpPr/>
            <p:nvPr/>
          </p:nvGrpSpPr>
          <p:grpSpPr>
            <a:xfrm>
              <a:off x="6068244" y="780053"/>
              <a:ext cx="1148486" cy="1777911"/>
              <a:chOff x="5806990" y="1054351"/>
              <a:chExt cx="1148486" cy="1973949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DFF21D2E-832F-43D5-98FB-2CC65FC6EB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72414" y="2298027"/>
                <a:ext cx="1046244" cy="0"/>
              </a:xfrm>
              <a:prstGeom prst="line">
                <a:avLst/>
              </a:prstGeom>
              <a:ln w="57150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0859354C-1150-43FA-BAE4-676A0F6AA5F1}"/>
                  </a:ext>
                </a:extLst>
              </p:cNvPr>
              <p:cNvGrpSpPr/>
              <p:nvPr/>
            </p:nvGrpSpPr>
            <p:grpSpPr>
              <a:xfrm>
                <a:off x="5806990" y="1054351"/>
                <a:ext cx="1148486" cy="1973949"/>
                <a:chOff x="5811753" y="1054351"/>
                <a:chExt cx="1148486" cy="1973949"/>
              </a:xfrm>
            </p:grpSpPr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0CE6525C-1A8D-4FEF-B616-AFD6BE674EA6}"/>
                    </a:ext>
                  </a:extLst>
                </p:cNvPr>
                <p:cNvSpPr/>
                <p:nvPr/>
              </p:nvSpPr>
              <p:spPr>
                <a:xfrm>
                  <a:off x="5811753" y="1054351"/>
                  <a:ext cx="1148486" cy="754392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3600" b="1" dirty="0"/>
                    <a:t>辟拉</a:t>
                  </a:r>
                  <a:endParaRPr lang="en-US" sz="3600" b="1" dirty="0"/>
                </a:p>
              </p:txBody>
            </p:sp>
            <p:cxnSp>
              <p:nvCxnSpPr>
                <p:cNvPr id="35" name="Straight Arrow Connector 34">
                  <a:extLst>
                    <a:ext uri="{FF2B5EF4-FFF2-40B4-BE49-F238E27FC236}">
                      <a16:creationId xmlns:a16="http://schemas.microsoft.com/office/drawing/2014/main" id="{8EBC0CCC-2F5F-4E51-A833-EBB9F6F25305}"/>
                    </a:ext>
                  </a:extLst>
                </p:cNvPr>
                <p:cNvCxnSpPr/>
                <p:nvPr/>
              </p:nvCxnSpPr>
              <p:spPr>
                <a:xfrm>
                  <a:off x="6884689" y="2310411"/>
                  <a:ext cx="0" cy="717889"/>
                </a:xfrm>
                <a:prstGeom prst="straightConnector1">
                  <a:avLst/>
                </a:prstGeom>
                <a:ln w="57150">
                  <a:solidFill>
                    <a:srgbClr val="FF99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59642D46-1680-4627-9869-00E4B3A56C8C}"/>
                    </a:ext>
                  </a:extLst>
                </p:cNvPr>
                <p:cNvCxnSpPr/>
                <p:nvPr/>
              </p:nvCxnSpPr>
              <p:spPr>
                <a:xfrm>
                  <a:off x="5890343" y="2310054"/>
                  <a:ext cx="0" cy="717889"/>
                </a:xfrm>
                <a:prstGeom prst="straightConnector1">
                  <a:avLst/>
                </a:prstGeom>
                <a:ln w="57150">
                  <a:solidFill>
                    <a:srgbClr val="FF99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AFF767E1-DADB-437E-995F-7AFCE05B4439}"/>
                    </a:ext>
                  </a:extLst>
                </p:cNvPr>
                <p:cNvCxnSpPr/>
                <p:nvPr/>
              </p:nvCxnSpPr>
              <p:spPr>
                <a:xfrm>
                  <a:off x="6381497" y="1788801"/>
                  <a:ext cx="0" cy="539182"/>
                </a:xfrm>
                <a:prstGeom prst="line">
                  <a:avLst/>
                </a:prstGeom>
                <a:ln w="57150">
                  <a:solidFill>
                    <a:srgbClr val="FF99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85A25C47-4737-4122-874C-35554D04A26E}"/>
                </a:ext>
              </a:extLst>
            </p:cNvPr>
            <p:cNvSpPr/>
            <p:nvPr/>
          </p:nvSpPr>
          <p:spPr>
            <a:xfrm>
              <a:off x="6846720" y="2573343"/>
              <a:ext cx="691836" cy="2384441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3200" b="1" dirty="0">
                  <a:solidFill>
                    <a:schemeClr val="bg1"/>
                  </a:solidFill>
                </a:rPr>
                <a:t>拿弗他利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C8FBEB4F-9570-4A7B-9E21-972EDE39E42A}"/>
                </a:ext>
              </a:extLst>
            </p:cNvPr>
            <p:cNvSpPr/>
            <p:nvPr/>
          </p:nvSpPr>
          <p:spPr>
            <a:xfrm>
              <a:off x="5844129" y="2573343"/>
              <a:ext cx="691836" cy="1760105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zh-CN" sz="3200" b="1" dirty="0">
                <a:solidFill>
                  <a:schemeClr val="bg1"/>
                </a:solidFill>
              </a:endParaRPr>
            </a:p>
            <a:p>
              <a:r>
                <a:rPr lang="zh-CN" altLang="en-US" sz="3200" b="1" dirty="0">
                  <a:solidFill>
                    <a:schemeClr val="bg1"/>
                  </a:solidFill>
                </a:rPr>
                <a:t>但</a:t>
              </a:r>
              <a:endParaRPr lang="en-US" altLang="zh-CN" sz="3200" b="1" dirty="0">
                <a:solidFill>
                  <a:schemeClr val="bg1"/>
                </a:solidFill>
              </a:endParaRPr>
            </a:p>
            <a:p>
              <a:endParaRPr lang="en-US" altLang="zh-CN" sz="3200" b="1" dirty="0">
                <a:solidFill>
                  <a:schemeClr val="bg1"/>
                </a:solidFill>
              </a:endParaRPr>
            </a:p>
            <a:p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98EB0E68-68C6-4E10-9262-E4E29B2CC7D6}"/>
              </a:ext>
            </a:extLst>
          </p:cNvPr>
          <p:cNvSpPr/>
          <p:nvPr/>
        </p:nvSpPr>
        <p:spPr>
          <a:xfrm>
            <a:off x="1558992" y="417733"/>
            <a:ext cx="1776367" cy="6978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/>
              <a:t>利亚</a:t>
            </a:r>
            <a:endParaRPr lang="en-US" sz="3600" b="1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16F1CEB-397D-4C8E-983C-E2A7E3F15EE6}"/>
              </a:ext>
            </a:extLst>
          </p:cNvPr>
          <p:cNvCxnSpPr>
            <a:cxnSpLocks/>
          </p:cNvCxnSpPr>
          <p:nvPr/>
        </p:nvCxnSpPr>
        <p:spPr>
          <a:xfrm flipV="1">
            <a:off x="710233" y="1634447"/>
            <a:ext cx="8676360" cy="2029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2C1C92C-7795-4854-946C-11CFB9A9EDA3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2432828" y="1115564"/>
            <a:ext cx="14348" cy="123712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BF05A05-E4BD-4C8D-B79C-15A795EBC616}"/>
              </a:ext>
            </a:extLst>
          </p:cNvPr>
          <p:cNvCxnSpPr>
            <a:cxnSpLocks/>
          </p:cNvCxnSpPr>
          <p:nvPr/>
        </p:nvCxnSpPr>
        <p:spPr>
          <a:xfrm>
            <a:off x="1558993" y="1634804"/>
            <a:ext cx="0" cy="71788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B6313A9-0725-4E63-8A38-B37D734E9221}"/>
              </a:ext>
            </a:extLst>
          </p:cNvPr>
          <p:cNvCxnSpPr>
            <a:cxnSpLocks/>
          </p:cNvCxnSpPr>
          <p:nvPr/>
        </p:nvCxnSpPr>
        <p:spPr>
          <a:xfrm>
            <a:off x="739580" y="1634804"/>
            <a:ext cx="0" cy="71788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530A1C3-BD5C-442A-98D4-821C039C8673}"/>
              </a:ext>
            </a:extLst>
          </p:cNvPr>
          <p:cNvCxnSpPr>
            <a:cxnSpLocks/>
          </p:cNvCxnSpPr>
          <p:nvPr/>
        </p:nvCxnSpPr>
        <p:spPr>
          <a:xfrm>
            <a:off x="3335360" y="1634804"/>
            <a:ext cx="0" cy="71788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DF9F1DB5-0E13-4D7E-A25E-52B06C8C01C8}"/>
              </a:ext>
            </a:extLst>
          </p:cNvPr>
          <p:cNvSpPr/>
          <p:nvPr/>
        </p:nvSpPr>
        <p:spPr>
          <a:xfrm>
            <a:off x="416008" y="2368072"/>
            <a:ext cx="691836" cy="176010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流便</a:t>
            </a:r>
            <a:endParaRPr lang="en-US" altLang="zh-CN" sz="3200" b="1" dirty="0">
              <a:solidFill>
                <a:schemeClr val="bg1"/>
              </a:solidFill>
            </a:endParaRPr>
          </a:p>
          <a:p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B50BAF9-65EE-43A8-A7D5-911C062A11EB}"/>
              </a:ext>
            </a:extLst>
          </p:cNvPr>
          <p:cNvSpPr/>
          <p:nvPr/>
        </p:nvSpPr>
        <p:spPr>
          <a:xfrm>
            <a:off x="1240188" y="2368072"/>
            <a:ext cx="691836" cy="176010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西缅</a:t>
            </a:r>
            <a:endParaRPr lang="en-US" altLang="zh-CN" sz="3200" b="1" dirty="0">
              <a:solidFill>
                <a:schemeClr val="bg1"/>
              </a:solidFill>
            </a:endParaRPr>
          </a:p>
          <a:p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D9A325A-C7C4-410C-9A2D-6360E240EE6F}"/>
              </a:ext>
            </a:extLst>
          </p:cNvPr>
          <p:cNvSpPr/>
          <p:nvPr/>
        </p:nvSpPr>
        <p:spPr>
          <a:xfrm>
            <a:off x="2094186" y="2368072"/>
            <a:ext cx="691836" cy="176010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b="1" dirty="0">
                <a:solidFill>
                  <a:srgbClr val="FFFF00"/>
                </a:solidFill>
              </a:rPr>
              <a:t>利未</a:t>
            </a:r>
            <a:endParaRPr lang="en-US" altLang="zh-CN" sz="3200" b="1" dirty="0">
              <a:solidFill>
                <a:srgbClr val="FFFF00"/>
              </a:solidFill>
            </a:endParaRPr>
          </a:p>
          <a:p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3EF3DE0-F9A0-44AF-B3DE-39D541C20098}"/>
              </a:ext>
            </a:extLst>
          </p:cNvPr>
          <p:cNvSpPr/>
          <p:nvPr/>
        </p:nvSpPr>
        <p:spPr>
          <a:xfrm>
            <a:off x="2997051" y="2368072"/>
            <a:ext cx="691836" cy="176010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犹大</a:t>
            </a:r>
            <a:endParaRPr lang="en-US" altLang="zh-CN" sz="3200" b="1" dirty="0">
              <a:solidFill>
                <a:schemeClr val="bg1"/>
              </a:solidFill>
            </a:endParaRPr>
          </a:p>
          <a:p>
            <a:endParaRPr lang="en-US" sz="3200" b="1" dirty="0">
              <a:solidFill>
                <a:schemeClr val="bg1"/>
              </a:solidFill>
            </a:endParaRP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6E1A5F46-93DC-44D6-B9B1-A78E8144A115}"/>
              </a:ext>
            </a:extLst>
          </p:cNvPr>
          <p:cNvGrpSpPr/>
          <p:nvPr/>
        </p:nvGrpSpPr>
        <p:grpSpPr>
          <a:xfrm>
            <a:off x="8186527" y="1634804"/>
            <a:ext cx="1534978" cy="2493373"/>
            <a:chOff x="3670519" y="1840075"/>
            <a:chExt cx="1534978" cy="2493373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D319282B-555D-4F68-BEF9-4213844D6874}"/>
                </a:ext>
              </a:extLst>
            </p:cNvPr>
            <p:cNvCxnSpPr>
              <a:cxnSpLocks/>
            </p:cNvCxnSpPr>
            <p:nvPr/>
          </p:nvCxnSpPr>
          <p:spPr>
            <a:xfrm>
              <a:off x="4016437" y="1840075"/>
              <a:ext cx="0" cy="717889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D5307211-DE31-427D-A8F4-8B00C1C3C4B6}"/>
                </a:ext>
              </a:extLst>
            </p:cNvPr>
            <p:cNvCxnSpPr>
              <a:cxnSpLocks/>
            </p:cNvCxnSpPr>
            <p:nvPr/>
          </p:nvCxnSpPr>
          <p:spPr>
            <a:xfrm>
              <a:off x="4851163" y="1840075"/>
              <a:ext cx="0" cy="717889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9E990BA8-7105-4B8B-81C9-12DA7B84C8DB}"/>
                </a:ext>
              </a:extLst>
            </p:cNvPr>
            <p:cNvSpPr/>
            <p:nvPr/>
          </p:nvSpPr>
          <p:spPr>
            <a:xfrm>
              <a:off x="3670519" y="2573343"/>
              <a:ext cx="691836" cy="176010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3200" b="1" dirty="0">
                  <a:solidFill>
                    <a:schemeClr val="bg1"/>
                  </a:solidFill>
                </a:rPr>
                <a:t>以萨迦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CEFA63D3-B35F-4DE4-B0E8-B87F5F14EA86}"/>
                </a:ext>
              </a:extLst>
            </p:cNvPr>
            <p:cNvSpPr/>
            <p:nvPr/>
          </p:nvSpPr>
          <p:spPr>
            <a:xfrm>
              <a:off x="4513661" y="2573343"/>
              <a:ext cx="691836" cy="176010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3200" b="1" dirty="0">
                  <a:solidFill>
                    <a:schemeClr val="bg1"/>
                  </a:solidFill>
                </a:rPr>
                <a:t>西布伦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E4D93AD3-8D78-4797-A920-0354783EE85C}"/>
              </a:ext>
            </a:extLst>
          </p:cNvPr>
          <p:cNvGrpSpPr/>
          <p:nvPr/>
        </p:nvGrpSpPr>
        <p:grpSpPr>
          <a:xfrm>
            <a:off x="10096075" y="1095265"/>
            <a:ext cx="1699626" cy="3032912"/>
            <a:chOff x="10096075" y="1095265"/>
            <a:chExt cx="1699626" cy="3032912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218D1B59-5617-4403-A42A-ECF4FFF7233D}"/>
                </a:ext>
              </a:extLst>
            </p:cNvPr>
            <p:cNvCxnSpPr>
              <a:cxnSpLocks/>
            </p:cNvCxnSpPr>
            <p:nvPr/>
          </p:nvCxnSpPr>
          <p:spPr>
            <a:xfrm>
              <a:off x="10403539" y="1622420"/>
              <a:ext cx="1046244" cy="0"/>
            </a:xfrm>
            <a:prstGeom prst="line">
              <a:avLst/>
            </a:prstGeom>
            <a:solidFill>
              <a:srgbClr val="00B0F0"/>
            </a:solidFill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460AB2AB-4FDB-4BA0-9C31-DD2F3973A1CC}"/>
                </a:ext>
              </a:extLst>
            </p:cNvPr>
            <p:cNvCxnSpPr/>
            <p:nvPr/>
          </p:nvCxnSpPr>
          <p:spPr>
            <a:xfrm>
              <a:off x="11428980" y="1634804"/>
              <a:ext cx="0" cy="717889"/>
            </a:xfrm>
            <a:prstGeom prst="straightConnector1">
              <a:avLst/>
            </a:prstGeom>
            <a:solidFill>
              <a:srgbClr val="00B0F0"/>
            </a:solidFill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A5B35F7F-261F-48CF-A7FA-99482DC97534}"/>
                </a:ext>
              </a:extLst>
            </p:cNvPr>
            <p:cNvCxnSpPr/>
            <p:nvPr/>
          </p:nvCxnSpPr>
          <p:spPr>
            <a:xfrm>
              <a:off x="10416705" y="1634447"/>
              <a:ext cx="0" cy="717889"/>
            </a:xfrm>
            <a:prstGeom prst="straightConnector1">
              <a:avLst/>
            </a:prstGeom>
            <a:solidFill>
              <a:srgbClr val="00B0F0"/>
            </a:solidFill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DD238FD-D5F5-46FC-A4E7-B9C9BB5E995C}"/>
                </a:ext>
              </a:extLst>
            </p:cNvPr>
            <p:cNvCxnSpPr/>
            <p:nvPr/>
          </p:nvCxnSpPr>
          <p:spPr>
            <a:xfrm>
              <a:off x="10925788" y="1095265"/>
              <a:ext cx="0" cy="539182"/>
            </a:xfrm>
            <a:prstGeom prst="line">
              <a:avLst/>
            </a:prstGeom>
            <a:solidFill>
              <a:srgbClr val="00B0F0"/>
            </a:solidFill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CDA7412E-DBFF-428A-98AD-9E7D4EDEDABF}"/>
                </a:ext>
              </a:extLst>
            </p:cNvPr>
            <p:cNvSpPr/>
            <p:nvPr/>
          </p:nvSpPr>
          <p:spPr>
            <a:xfrm>
              <a:off x="10096075" y="2368072"/>
              <a:ext cx="691836" cy="176010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3200" b="1" dirty="0">
                  <a:solidFill>
                    <a:schemeClr val="bg1"/>
                  </a:solidFill>
                </a:rPr>
                <a:t>约瑟</a:t>
              </a:r>
              <a:endParaRPr lang="en-US" altLang="zh-CN" sz="3200" b="1" dirty="0">
                <a:solidFill>
                  <a:schemeClr val="bg1"/>
                </a:solidFill>
              </a:endParaRPr>
            </a:p>
            <a:p>
              <a:endParaRPr 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D12D36C3-1CF0-4EC0-88A8-066AB8A34B72}"/>
                </a:ext>
              </a:extLst>
            </p:cNvPr>
            <p:cNvSpPr/>
            <p:nvPr/>
          </p:nvSpPr>
          <p:spPr>
            <a:xfrm>
              <a:off x="11103865" y="2368072"/>
              <a:ext cx="691836" cy="176010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3200" b="1" dirty="0">
                  <a:solidFill>
                    <a:schemeClr val="bg1"/>
                  </a:solidFill>
                </a:rPr>
                <a:t>便雅悯</a:t>
              </a:r>
              <a:endParaRPr lang="en-US" altLang="zh-CN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E5AEC5A3-3133-4A9D-9B1A-4975DD345C90}"/>
              </a:ext>
            </a:extLst>
          </p:cNvPr>
          <p:cNvGrpSpPr/>
          <p:nvPr/>
        </p:nvGrpSpPr>
        <p:grpSpPr>
          <a:xfrm>
            <a:off x="9630380" y="4102101"/>
            <a:ext cx="1637798" cy="2587946"/>
            <a:chOff x="9630380" y="4102101"/>
            <a:chExt cx="1637798" cy="2587946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FE409E72-CB7A-4C25-BFFE-8DA952CE829C}"/>
                </a:ext>
              </a:extLst>
            </p:cNvPr>
            <p:cNvGrpSpPr/>
            <p:nvPr/>
          </p:nvGrpSpPr>
          <p:grpSpPr>
            <a:xfrm>
              <a:off x="9911512" y="4102101"/>
              <a:ext cx="1046244" cy="937014"/>
              <a:chOff x="9911512" y="4326032"/>
              <a:chExt cx="1046244" cy="1231566"/>
            </a:xfrm>
          </p:grpSpPr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6D9BA08A-6E0A-4E45-8510-FD685B999C71}"/>
                  </a:ext>
                </a:extLst>
              </p:cNvPr>
              <p:cNvGrpSpPr/>
              <p:nvPr/>
            </p:nvGrpSpPr>
            <p:grpSpPr>
              <a:xfrm>
                <a:off x="9911512" y="4326032"/>
                <a:ext cx="1046244" cy="539182"/>
                <a:chOff x="9911512" y="4326032"/>
                <a:chExt cx="1046244" cy="539182"/>
              </a:xfrm>
            </p:grpSpPr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19D1D524-35C8-42FF-9BEF-75F4915B0E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911512" y="4835258"/>
                  <a:ext cx="1046244" cy="0"/>
                </a:xfrm>
                <a:prstGeom prst="line">
                  <a:avLst/>
                </a:prstGeom>
                <a:solidFill>
                  <a:srgbClr val="00B0F0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DB02E5B7-E682-46E4-98A5-DF250EB1E4BE}"/>
                    </a:ext>
                  </a:extLst>
                </p:cNvPr>
                <p:cNvCxnSpPr/>
                <p:nvPr/>
              </p:nvCxnSpPr>
              <p:spPr>
                <a:xfrm>
                  <a:off x="10415832" y="4326032"/>
                  <a:ext cx="0" cy="539182"/>
                </a:xfrm>
                <a:prstGeom prst="line">
                  <a:avLst/>
                </a:prstGeom>
                <a:solidFill>
                  <a:srgbClr val="00B0F0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5" name="Straight Arrow Connector 84">
                <a:extLst>
                  <a:ext uri="{FF2B5EF4-FFF2-40B4-BE49-F238E27FC236}">
                    <a16:creationId xmlns:a16="http://schemas.microsoft.com/office/drawing/2014/main" id="{F50A0551-4433-45C8-A20F-2A25B880D54F}"/>
                  </a:ext>
                </a:extLst>
              </p:cNvPr>
              <p:cNvCxnSpPr/>
              <p:nvPr/>
            </p:nvCxnSpPr>
            <p:spPr>
              <a:xfrm>
                <a:off x="10938363" y="4839710"/>
                <a:ext cx="0" cy="717888"/>
              </a:xfrm>
              <a:prstGeom prst="straightConnector1">
                <a:avLst/>
              </a:prstGeom>
              <a:solidFill>
                <a:srgbClr val="00B0F0"/>
              </a:solidFill>
              <a:ln w="5715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>
                <a:extLst>
                  <a:ext uri="{FF2B5EF4-FFF2-40B4-BE49-F238E27FC236}">
                    <a16:creationId xmlns:a16="http://schemas.microsoft.com/office/drawing/2014/main" id="{FDC5645F-5ECB-4C24-BF85-314C0FD7720B}"/>
                  </a:ext>
                </a:extLst>
              </p:cNvPr>
              <p:cNvCxnSpPr/>
              <p:nvPr/>
            </p:nvCxnSpPr>
            <p:spPr>
              <a:xfrm>
                <a:off x="9926088" y="4839352"/>
                <a:ext cx="0" cy="717889"/>
              </a:xfrm>
              <a:prstGeom prst="straightConnector1">
                <a:avLst/>
              </a:prstGeom>
              <a:solidFill>
                <a:srgbClr val="00B0F0"/>
              </a:solidFill>
              <a:ln w="5715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EF407A54-5FBE-4DA1-BC9D-60C2B0A2A618}"/>
                </a:ext>
              </a:extLst>
            </p:cNvPr>
            <p:cNvSpPr/>
            <p:nvPr/>
          </p:nvSpPr>
          <p:spPr>
            <a:xfrm>
              <a:off x="9630380" y="5038842"/>
              <a:ext cx="691836" cy="165120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3200" b="1" dirty="0">
                  <a:solidFill>
                    <a:schemeClr val="bg1"/>
                  </a:solidFill>
                </a:rPr>
                <a:t>以法莲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90E52D5C-0E4D-478D-A684-D68D9AF0FED4}"/>
                </a:ext>
              </a:extLst>
            </p:cNvPr>
            <p:cNvSpPr/>
            <p:nvPr/>
          </p:nvSpPr>
          <p:spPr>
            <a:xfrm>
              <a:off x="10576342" y="5038842"/>
              <a:ext cx="691836" cy="165120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3200" b="1" dirty="0">
                  <a:solidFill>
                    <a:schemeClr val="bg1"/>
                  </a:solidFill>
                </a:rPr>
                <a:t>玛拿西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3" name="Rectangle 92">
            <a:extLst>
              <a:ext uri="{FF2B5EF4-FFF2-40B4-BE49-F238E27FC236}">
                <a16:creationId xmlns:a16="http://schemas.microsoft.com/office/drawing/2014/main" id="{02269F69-0D9B-4313-BFEC-38A683EC1DEE}"/>
              </a:ext>
            </a:extLst>
          </p:cNvPr>
          <p:cNvSpPr/>
          <p:nvPr/>
        </p:nvSpPr>
        <p:spPr>
          <a:xfrm>
            <a:off x="2094186" y="5536619"/>
            <a:ext cx="691836" cy="11534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b="1" dirty="0">
                <a:solidFill>
                  <a:srgbClr val="FFFF00"/>
                </a:solidFill>
              </a:rPr>
              <a:t>祭司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1AB611F1-CF49-46A5-A2E0-B58063F85EF7}"/>
              </a:ext>
            </a:extLst>
          </p:cNvPr>
          <p:cNvSpPr/>
          <p:nvPr/>
        </p:nvSpPr>
        <p:spPr>
          <a:xfrm>
            <a:off x="3030468" y="5536619"/>
            <a:ext cx="691836" cy="11534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b="1" dirty="0">
                <a:solidFill>
                  <a:srgbClr val="FFFF00"/>
                </a:solidFill>
              </a:rPr>
              <a:t>君王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97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3" grpId="0" animBg="1"/>
      <p:bldP spid="9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E0BB0-1CA3-49E6-992B-586397677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331209" y="3448768"/>
            <a:ext cx="1476866" cy="1325563"/>
          </a:xfrm>
        </p:spPr>
        <p:txBody>
          <a:bodyPr/>
          <a:lstStyle/>
          <a:p>
            <a:endParaRPr lang="en-US" b="1" dirty="0">
              <a:solidFill>
                <a:srgbClr val="FFFF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3944C1-29A4-422D-A379-0531DDB9E2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2"/>
          <a:stretch/>
        </p:blipFill>
        <p:spPr>
          <a:xfrm>
            <a:off x="74312" y="19854"/>
            <a:ext cx="12117689" cy="6838146"/>
          </a:xfrm>
        </p:spPr>
      </p:pic>
      <p:pic>
        <p:nvPicPr>
          <p:cNvPr id="2050" name="Picture 2" descr="第13讲：民数记（二）_《大卫鲍森新旧约纵览全集》_听书_大卫鲍森- 爱神阅读">
            <a:extLst>
              <a:ext uri="{FF2B5EF4-FFF2-40B4-BE49-F238E27FC236}">
                <a16:creationId xmlns:a16="http://schemas.microsoft.com/office/drawing/2014/main" id="{E4867EB7-8D90-4E0C-A779-9638B7007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87" y="611282"/>
            <a:ext cx="10795226" cy="540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848E6AD-F3B3-4A21-B467-5D0A7FB2B399}"/>
              </a:ext>
            </a:extLst>
          </p:cNvPr>
          <p:cNvGrpSpPr/>
          <p:nvPr/>
        </p:nvGrpSpPr>
        <p:grpSpPr>
          <a:xfrm>
            <a:off x="74312" y="57953"/>
            <a:ext cx="1678826" cy="2703580"/>
            <a:chOff x="74312" y="57953"/>
            <a:chExt cx="1678826" cy="270358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1332A8A-1B79-4254-A0C8-0C2C1A10F527}"/>
                </a:ext>
              </a:extLst>
            </p:cNvPr>
            <p:cNvGrpSpPr/>
            <p:nvPr/>
          </p:nvGrpSpPr>
          <p:grpSpPr>
            <a:xfrm>
              <a:off x="650928" y="57953"/>
              <a:ext cx="1102210" cy="1929590"/>
              <a:chOff x="261259" y="1690688"/>
              <a:chExt cx="1102210" cy="1929590"/>
            </a:xfrm>
            <a:solidFill>
              <a:srgbClr val="FF0000"/>
            </a:solidFill>
          </p:grpSpPr>
          <p:sp>
            <p:nvSpPr>
              <p:cNvPr id="17" name="Wave 16">
                <a:extLst>
                  <a:ext uri="{FF2B5EF4-FFF2-40B4-BE49-F238E27FC236}">
                    <a16:creationId xmlns:a16="http://schemas.microsoft.com/office/drawing/2014/main" id="{520E2302-3A39-40DC-A62C-F89A51E6D5CA}"/>
                  </a:ext>
                </a:extLst>
              </p:cNvPr>
              <p:cNvSpPr/>
              <p:nvPr/>
            </p:nvSpPr>
            <p:spPr>
              <a:xfrm>
                <a:off x="261259" y="1690688"/>
                <a:ext cx="1102210" cy="884561"/>
              </a:xfrm>
              <a:prstGeom prst="wav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4000" b="1" dirty="0">
                    <a:solidFill>
                      <a:srgbClr val="FFFF00"/>
                    </a:solidFill>
                  </a:rPr>
                  <a:t>纛</a:t>
                </a:r>
                <a:endParaRPr lang="en-US" sz="4000" dirty="0"/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5C58442B-B5FC-4DFF-BC83-2A84C485584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8718" y="2132969"/>
                <a:ext cx="8524" cy="1487309"/>
              </a:xfrm>
              <a:prstGeom prst="line">
                <a:avLst/>
              </a:prstGeom>
              <a:grpFill/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rapezoid 12">
              <a:extLst>
                <a:ext uri="{FF2B5EF4-FFF2-40B4-BE49-F238E27FC236}">
                  <a16:creationId xmlns:a16="http://schemas.microsoft.com/office/drawing/2014/main" id="{EBE09D9D-C024-4D1A-8171-2A25328DC3AE}"/>
                </a:ext>
              </a:extLst>
            </p:cNvPr>
            <p:cNvSpPr/>
            <p:nvPr/>
          </p:nvSpPr>
          <p:spPr>
            <a:xfrm>
              <a:off x="74312" y="1679182"/>
              <a:ext cx="1433950" cy="1082351"/>
            </a:xfrm>
            <a:prstGeom prst="trapezoid">
              <a:avLst/>
            </a:prstGeom>
            <a:solidFill>
              <a:srgbClr val="FFFF00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400" b="1" dirty="0">
                  <a:solidFill>
                    <a:srgbClr val="FF0000"/>
                  </a:solidFill>
                  <a:latin typeface="SimHei" panose="02010609060101010101" pitchFamily="49" charset="-122"/>
                  <a:ea typeface="SimHei" panose="02010609060101010101" pitchFamily="49" charset="-122"/>
                </a:rPr>
                <a:t>营</a:t>
              </a:r>
              <a:endParaRPr lang="en-US" sz="4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1436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E0BB0-1CA3-49E6-992B-586397677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331209" y="3448768"/>
            <a:ext cx="1476866" cy="1325563"/>
          </a:xfrm>
        </p:spPr>
        <p:txBody>
          <a:bodyPr/>
          <a:lstStyle/>
          <a:p>
            <a:endParaRPr lang="en-US" b="1" dirty="0">
              <a:solidFill>
                <a:srgbClr val="FFFF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B8B32864-9185-4EBB-B530-1212F2ECD4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2" y="1520"/>
            <a:ext cx="12043376" cy="708276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3DE904D-B73F-47BD-8281-08C44E0D6EF9}"/>
              </a:ext>
            </a:extLst>
          </p:cNvPr>
          <p:cNvGrpSpPr/>
          <p:nvPr/>
        </p:nvGrpSpPr>
        <p:grpSpPr>
          <a:xfrm>
            <a:off x="150512" y="-18247"/>
            <a:ext cx="1678826" cy="2703580"/>
            <a:chOff x="74312" y="57953"/>
            <a:chExt cx="1678826" cy="270358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9D7B61A-E88E-4A25-B3BB-F9449BF1E12F}"/>
                </a:ext>
              </a:extLst>
            </p:cNvPr>
            <p:cNvGrpSpPr/>
            <p:nvPr/>
          </p:nvGrpSpPr>
          <p:grpSpPr>
            <a:xfrm>
              <a:off x="650928" y="57953"/>
              <a:ext cx="1102210" cy="1929590"/>
              <a:chOff x="261259" y="1690688"/>
              <a:chExt cx="1102210" cy="1929590"/>
            </a:xfrm>
            <a:solidFill>
              <a:srgbClr val="FF0000"/>
            </a:solidFill>
          </p:grpSpPr>
          <p:sp>
            <p:nvSpPr>
              <p:cNvPr id="12" name="Wave 11">
                <a:extLst>
                  <a:ext uri="{FF2B5EF4-FFF2-40B4-BE49-F238E27FC236}">
                    <a16:creationId xmlns:a16="http://schemas.microsoft.com/office/drawing/2014/main" id="{C1E52750-667D-4DF4-B189-DAE5E98F77EA}"/>
                  </a:ext>
                </a:extLst>
              </p:cNvPr>
              <p:cNvSpPr/>
              <p:nvPr/>
            </p:nvSpPr>
            <p:spPr>
              <a:xfrm>
                <a:off x="261259" y="1690688"/>
                <a:ext cx="1102210" cy="884561"/>
              </a:xfrm>
              <a:prstGeom prst="wav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4000" b="1" dirty="0">
                    <a:solidFill>
                      <a:srgbClr val="FFFF00"/>
                    </a:solidFill>
                  </a:rPr>
                  <a:t>纛</a:t>
                </a:r>
                <a:endParaRPr lang="en-US" sz="4000" dirty="0"/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DB9F9636-BA67-43DE-B725-9C28D99C34B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8718" y="2132969"/>
                <a:ext cx="8524" cy="1487309"/>
              </a:xfrm>
              <a:prstGeom prst="line">
                <a:avLst/>
              </a:prstGeom>
              <a:grpFill/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rapezoid 15">
              <a:extLst>
                <a:ext uri="{FF2B5EF4-FFF2-40B4-BE49-F238E27FC236}">
                  <a16:creationId xmlns:a16="http://schemas.microsoft.com/office/drawing/2014/main" id="{4BC9A2F0-08E5-40E9-8EF1-83CCAB8843F9}"/>
                </a:ext>
              </a:extLst>
            </p:cNvPr>
            <p:cNvSpPr/>
            <p:nvPr/>
          </p:nvSpPr>
          <p:spPr>
            <a:xfrm>
              <a:off x="74312" y="1679182"/>
              <a:ext cx="1433950" cy="1082351"/>
            </a:xfrm>
            <a:prstGeom prst="trapezoid">
              <a:avLst/>
            </a:prstGeom>
            <a:solidFill>
              <a:srgbClr val="FFFF00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400" b="1" dirty="0">
                  <a:solidFill>
                    <a:srgbClr val="FF0000"/>
                  </a:solidFill>
                  <a:latin typeface="SimHei" panose="02010609060101010101" pitchFamily="49" charset="-122"/>
                  <a:ea typeface="SimHei" panose="02010609060101010101" pitchFamily="49" charset="-122"/>
                </a:rPr>
                <a:t>营</a:t>
              </a:r>
              <a:endParaRPr lang="en-US" sz="4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3769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8E0B-FC27-453D-A460-099A48B62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139" y="145963"/>
            <a:ext cx="3588612" cy="1325563"/>
          </a:xfrm>
        </p:spPr>
        <p:txBody>
          <a:bodyPr>
            <a:norm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10</a:t>
            </a:r>
            <a:r>
              <a:rPr lang="zh-CN" altLang="en-US" sz="4000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章</a:t>
            </a:r>
            <a:br>
              <a:rPr lang="en-US" altLang="zh-CN" sz="4000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zh-CN" altLang="en-US" sz="4000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耶和华的军队 </a:t>
            </a:r>
            <a:endParaRPr lang="en-US" sz="4000" b="1" dirty="0">
              <a:solidFill>
                <a:srgbClr val="FF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97C19762-00FD-4976-AF93-09158A8A9759}"/>
              </a:ext>
            </a:extLst>
          </p:cNvPr>
          <p:cNvSpPr/>
          <p:nvPr/>
        </p:nvSpPr>
        <p:spPr>
          <a:xfrm>
            <a:off x="30703" y="1906074"/>
            <a:ext cx="11230701" cy="481669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2400" b="1" dirty="0">
                <a:solidFill>
                  <a:schemeClr val="bg1"/>
                </a:solidFill>
              </a:rPr>
              <a:t>	 	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E12CE3-C40F-4FAF-955E-EF53A1A5C9A0}"/>
              </a:ext>
            </a:extLst>
          </p:cNvPr>
          <p:cNvSpPr/>
          <p:nvPr/>
        </p:nvSpPr>
        <p:spPr>
          <a:xfrm>
            <a:off x="3286118" y="3314525"/>
            <a:ext cx="146126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800"/>
              </a:spcAft>
            </a:pPr>
            <a:r>
              <a:rPr lang="zh-CN" altLang="en-US" sz="3200" b="1" dirty="0">
                <a:solidFill>
                  <a:schemeClr val="bg1"/>
                </a:solidFill>
              </a:rPr>
              <a:t>以法莲</a:t>
            </a:r>
            <a:r>
              <a:rPr lang="en-US" altLang="zh-CN" sz="3200" b="1" dirty="0">
                <a:solidFill>
                  <a:schemeClr val="bg1"/>
                </a:solidFill>
              </a:rPr>
              <a:t> </a:t>
            </a:r>
            <a:r>
              <a:rPr lang="zh-CN" altLang="en-US" sz="3200" b="1" dirty="0">
                <a:solidFill>
                  <a:schemeClr val="bg1"/>
                </a:solidFill>
              </a:rPr>
              <a:t>玛拿西  便雅悯</a:t>
            </a:r>
            <a:r>
              <a:rPr lang="en-US" altLang="zh-CN" b="1" dirty="0">
                <a:solidFill>
                  <a:schemeClr val="bg1"/>
                </a:solidFill>
              </a:rPr>
              <a:t>			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65CC08-17C0-482C-BFFF-A0264E687F13}"/>
              </a:ext>
            </a:extLst>
          </p:cNvPr>
          <p:cNvSpPr/>
          <p:nvPr/>
        </p:nvSpPr>
        <p:spPr>
          <a:xfrm>
            <a:off x="7181831" y="3222192"/>
            <a:ext cx="164512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200"/>
              </a:spcAft>
            </a:pPr>
            <a:r>
              <a:rPr lang="zh-CN" altLang="en-US" sz="3200" b="1" dirty="0">
                <a:solidFill>
                  <a:schemeClr val="bg1"/>
                </a:solidFill>
              </a:rPr>
              <a:t>犹大</a:t>
            </a:r>
            <a:endParaRPr lang="en-US" altLang="zh-CN" sz="3200" b="1" dirty="0">
              <a:solidFill>
                <a:schemeClr val="bg1"/>
              </a:solidFill>
            </a:endParaRPr>
          </a:p>
          <a:p>
            <a:pPr algn="r">
              <a:spcAft>
                <a:spcPts val="1200"/>
              </a:spcAft>
            </a:pPr>
            <a:r>
              <a:rPr lang="zh-CN" altLang="en-US" sz="3200" b="1" dirty="0">
                <a:solidFill>
                  <a:schemeClr val="bg1"/>
                </a:solidFill>
              </a:rPr>
              <a:t>以萨迦</a:t>
            </a:r>
            <a:endParaRPr lang="en-US" altLang="zh-CN" sz="3200" b="1" dirty="0">
              <a:solidFill>
                <a:schemeClr val="bg1"/>
              </a:solidFill>
            </a:endParaRPr>
          </a:p>
          <a:p>
            <a:pPr algn="r">
              <a:spcAft>
                <a:spcPts val="1200"/>
              </a:spcAft>
            </a:pPr>
            <a:r>
              <a:rPr lang="zh-CN" altLang="en-US" sz="3200" b="1" dirty="0">
                <a:solidFill>
                  <a:schemeClr val="bg1"/>
                </a:solidFill>
              </a:rPr>
              <a:t>西布伦</a:t>
            </a:r>
            <a:endParaRPr lang="en-US" altLang="zh-CN" sz="3200" b="1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0E242E-2B65-4AE6-A2DC-8DBABF72D46A}"/>
              </a:ext>
            </a:extLst>
          </p:cNvPr>
          <p:cNvSpPr/>
          <p:nvPr/>
        </p:nvSpPr>
        <p:spPr>
          <a:xfrm>
            <a:off x="4873180" y="3283747"/>
            <a:ext cx="172825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altLang="zh-CN" b="1" dirty="0">
                <a:solidFill>
                  <a:schemeClr val="bg1"/>
                </a:solidFill>
              </a:rPr>
              <a:t>	</a:t>
            </a:r>
            <a:r>
              <a:rPr lang="zh-CN" altLang="en-US" b="1" dirty="0">
                <a:solidFill>
                  <a:schemeClr val="bg1"/>
                </a:solidFill>
              </a:rPr>
              <a:t>   </a:t>
            </a:r>
            <a:r>
              <a:rPr lang="zh-CN" altLang="en-US" sz="3200" b="1" dirty="0">
                <a:solidFill>
                  <a:schemeClr val="bg1"/>
                </a:solidFill>
              </a:rPr>
              <a:t>流便</a:t>
            </a:r>
            <a:endParaRPr lang="en-US" altLang="zh-CN" sz="3200" b="1" dirty="0">
              <a:solidFill>
                <a:schemeClr val="bg1"/>
              </a:solidFill>
            </a:endParaRPr>
          </a:p>
          <a:p>
            <a:pPr algn="r">
              <a:spcAft>
                <a:spcPts val="1200"/>
              </a:spcAft>
            </a:pPr>
            <a:r>
              <a:rPr lang="en-US" altLang="zh-CN" sz="3200" b="1" dirty="0">
                <a:solidFill>
                  <a:schemeClr val="bg1"/>
                </a:solidFill>
              </a:rPr>
              <a:t>	</a:t>
            </a:r>
            <a:r>
              <a:rPr lang="zh-CN" altLang="en-US" sz="3200" b="1" dirty="0">
                <a:solidFill>
                  <a:schemeClr val="bg1"/>
                </a:solidFill>
              </a:rPr>
              <a:t>西缅</a:t>
            </a:r>
            <a:endParaRPr lang="en-US" altLang="zh-CN" sz="3200" b="1" dirty="0">
              <a:solidFill>
                <a:schemeClr val="bg1"/>
              </a:solidFill>
            </a:endParaRPr>
          </a:p>
          <a:p>
            <a:pPr algn="r">
              <a:spcAft>
                <a:spcPts val="1200"/>
              </a:spcAft>
            </a:pPr>
            <a:r>
              <a:rPr lang="en-US" altLang="zh-CN" sz="3200" b="1" dirty="0">
                <a:solidFill>
                  <a:schemeClr val="bg1"/>
                </a:solidFill>
              </a:rPr>
              <a:t>	</a:t>
            </a:r>
            <a:r>
              <a:rPr lang="zh-CN" altLang="en-US" sz="3200" b="1" dirty="0">
                <a:solidFill>
                  <a:schemeClr val="bg1"/>
                </a:solidFill>
              </a:rPr>
              <a:t>迦得</a:t>
            </a:r>
            <a:endParaRPr lang="en-US" altLang="zh-CN" sz="2000" b="1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B31622-0D7C-493E-839A-EF430A3C8880}"/>
              </a:ext>
            </a:extLst>
          </p:cNvPr>
          <p:cNvSpPr/>
          <p:nvPr/>
        </p:nvSpPr>
        <p:spPr>
          <a:xfrm>
            <a:off x="9452377" y="626287"/>
            <a:ext cx="356818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0000CC"/>
                </a:solidFill>
              </a:rPr>
              <a:t>利未人抬约柜</a:t>
            </a:r>
            <a:r>
              <a:rPr lang="en-US" altLang="zh-CN" b="1" dirty="0">
                <a:solidFill>
                  <a:schemeClr val="bg1"/>
                </a:solidFill>
              </a:rPr>
              <a:t>			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408890-C4B9-4135-99D9-9DB9C30AFFE0}"/>
              </a:ext>
            </a:extLst>
          </p:cNvPr>
          <p:cNvSpPr/>
          <p:nvPr/>
        </p:nvSpPr>
        <p:spPr>
          <a:xfrm>
            <a:off x="6451198" y="82870"/>
            <a:ext cx="131187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0000CC"/>
                </a:solidFill>
              </a:rPr>
              <a:t>革顺米</a:t>
            </a:r>
            <a:endParaRPr lang="en-US" altLang="zh-CN" sz="3200" b="1" dirty="0">
              <a:solidFill>
                <a:srgbClr val="0000CC"/>
              </a:solidFill>
            </a:endParaRPr>
          </a:p>
          <a:p>
            <a:pPr algn="ctr"/>
            <a:r>
              <a:rPr lang="zh-CN" altLang="en-US" sz="3200" b="1" dirty="0">
                <a:solidFill>
                  <a:srgbClr val="0000CC"/>
                </a:solidFill>
              </a:rPr>
              <a:t>拉</a:t>
            </a:r>
            <a:endParaRPr lang="en-US" altLang="zh-CN" sz="3200" b="1" dirty="0">
              <a:solidFill>
                <a:srgbClr val="0000CC"/>
              </a:solidFill>
            </a:endParaRPr>
          </a:p>
          <a:p>
            <a:pPr algn="ctr"/>
            <a:r>
              <a:rPr lang="zh-CN" altLang="en-US" sz="3200" b="1" dirty="0">
                <a:solidFill>
                  <a:srgbClr val="0000CC"/>
                </a:solidFill>
              </a:rPr>
              <a:t>利</a:t>
            </a:r>
            <a:endParaRPr lang="en-US" altLang="zh-CN" sz="3200" b="1" dirty="0">
              <a:solidFill>
                <a:srgbClr val="0000CC"/>
              </a:solidFill>
            </a:endParaRPr>
          </a:p>
          <a:p>
            <a:pPr algn="ctr"/>
            <a:r>
              <a:rPr lang="zh-CN" altLang="en-US" sz="3200" b="1" dirty="0">
                <a:solidFill>
                  <a:srgbClr val="0000CC"/>
                </a:solidFill>
              </a:rPr>
              <a:t>子</a:t>
            </a:r>
            <a:endParaRPr lang="en-US" altLang="zh-CN" sz="3200" b="1" dirty="0">
              <a:solidFill>
                <a:srgbClr val="0000CC"/>
              </a:solidFill>
            </a:endParaRPr>
          </a:p>
          <a:p>
            <a:pPr algn="ctr"/>
            <a:r>
              <a:rPr lang="zh-CN" altLang="en-US" sz="3200" b="1" dirty="0">
                <a:solidFill>
                  <a:srgbClr val="0000CC"/>
                </a:solidFill>
              </a:rPr>
              <a:t>孙</a:t>
            </a:r>
            <a:endParaRPr lang="en-US" altLang="zh-CN" sz="3200" b="1" dirty="0">
              <a:solidFill>
                <a:srgbClr val="0000CC"/>
              </a:solidFill>
            </a:endParaRPr>
          </a:p>
          <a:p>
            <a:pPr algn="ctr"/>
            <a:r>
              <a:rPr lang="zh-CN" altLang="en-US" sz="3200" b="1" dirty="0">
                <a:solidFill>
                  <a:srgbClr val="0000CC"/>
                </a:solidFill>
              </a:rPr>
              <a:t>抬</a:t>
            </a:r>
            <a:endParaRPr lang="en-US" altLang="zh-CN" sz="3200" b="1" dirty="0">
              <a:solidFill>
                <a:srgbClr val="0000CC"/>
              </a:solidFill>
            </a:endParaRPr>
          </a:p>
          <a:p>
            <a:pPr algn="ctr"/>
            <a:r>
              <a:rPr lang="zh-CN" altLang="en-US" sz="3200" b="1" dirty="0">
                <a:solidFill>
                  <a:srgbClr val="0000CC"/>
                </a:solidFill>
              </a:rPr>
              <a:t>帐</a:t>
            </a:r>
            <a:endParaRPr lang="en-US" altLang="zh-CN" sz="3200" b="1" dirty="0">
              <a:solidFill>
                <a:srgbClr val="0000CC"/>
              </a:solidFill>
            </a:endParaRPr>
          </a:p>
          <a:p>
            <a:pPr algn="ctr"/>
            <a:r>
              <a:rPr lang="en-US" altLang="zh-CN" sz="3200" b="1" dirty="0">
                <a:solidFill>
                  <a:srgbClr val="0000CC"/>
                </a:solidFill>
              </a:rPr>
              <a:t>  </a:t>
            </a:r>
            <a:r>
              <a:rPr lang="zh-CN" altLang="en-US" sz="3200" b="1" dirty="0">
                <a:solidFill>
                  <a:srgbClr val="0000CC"/>
                </a:solidFill>
              </a:rPr>
              <a:t>幕</a:t>
            </a:r>
            <a:r>
              <a:rPr lang="en-US" altLang="zh-CN" sz="2400" b="1" dirty="0">
                <a:solidFill>
                  <a:schemeClr val="bg1"/>
                </a:solidFill>
              </a:rPr>
              <a:t>	</a:t>
            </a:r>
            <a:r>
              <a:rPr lang="en-US" altLang="zh-CN" b="1" dirty="0">
                <a:solidFill>
                  <a:schemeClr val="bg1"/>
                </a:solidFill>
              </a:rPr>
              <a:t>		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649DA3-9B60-4296-ABDE-DC52EB43FD10}"/>
              </a:ext>
            </a:extLst>
          </p:cNvPr>
          <p:cNvSpPr/>
          <p:nvPr/>
        </p:nvSpPr>
        <p:spPr>
          <a:xfrm>
            <a:off x="5082915" y="1036978"/>
            <a:ext cx="356818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0000CC"/>
                </a:solidFill>
              </a:rPr>
              <a:t>哥辖子孙抬器皿</a:t>
            </a:r>
            <a:r>
              <a:rPr lang="en-US" altLang="zh-CN" b="1" dirty="0">
                <a:solidFill>
                  <a:schemeClr val="bg1"/>
                </a:solidFill>
              </a:rPr>
              <a:t>			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0A4F9B4-4B34-4BD6-9DA3-8D9656B47C02}"/>
              </a:ext>
            </a:extLst>
          </p:cNvPr>
          <p:cNvSpPr txBox="1">
            <a:spLocks/>
          </p:cNvSpPr>
          <p:nvPr/>
        </p:nvSpPr>
        <p:spPr>
          <a:xfrm>
            <a:off x="11261404" y="2529695"/>
            <a:ext cx="899893" cy="2631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迦南美地</a:t>
            </a:r>
            <a:endParaRPr lang="en-US" sz="4000" b="1" dirty="0">
              <a:solidFill>
                <a:srgbClr val="FF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21A188-4CD6-4F54-B985-8E60D91741D7}"/>
              </a:ext>
            </a:extLst>
          </p:cNvPr>
          <p:cNvSpPr txBox="1"/>
          <p:nvPr/>
        </p:nvSpPr>
        <p:spPr>
          <a:xfrm>
            <a:off x="737598" y="3375704"/>
            <a:ext cx="2015438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1200"/>
              </a:spcAft>
            </a:pPr>
            <a:r>
              <a:rPr lang="zh-CN" altLang="en-US" sz="3200" b="1" dirty="0">
                <a:solidFill>
                  <a:schemeClr val="bg1"/>
                </a:solidFill>
              </a:rPr>
              <a:t>           但      </a:t>
            </a:r>
            <a:endParaRPr lang="en-US" altLang="zh-CN" sz="3200" b="1" dirty="0">
              <a:solidFill>
                <a:schemeClr val="bg1"/>
              </a:solidFill>
            </a:endParaRPr>
          </a:p>
          <a:p>
            <a:pPr algn="r">
              <a:spcAft>
                <a:spcPts val="1200"/>
              </a:spcAft>
            </a:pPr>
            <a:r>
              <a:rPr lang="zh-CN" altLang="en-US" sz="3200" b="1" dirty="0">
                <a:solidFill>
                  <a:schemeClr val="bg1"/>
                </a:solidFill>
              </a:rPr>
              <a:t>亚设  </a:t>
            </a:r>
            <a:endParaRPr lang="en-US" altLang="zh-CN" sz="3200" b="1" dirty="0">
              <a:solidFill>
                <a:schemeClr val="bg1"/>
              </a:solidFill>
            </a:endParaRPr>
          </a:p>
          <a:p>
            <a:pPr algn="r">
              <a:spcAft>
                <a:spcPts val="1200"/>
              </a:spcAft>
            </a:pPr>
            <a:r>
              <a:rPr lang="zh-CN" altLang="en-US" sz="3200" b="1" dirty="0">
                <a:solidFill>
                  <a:schemeClr val="bg1"/>
                </a:solidFill>
              </a:rPr>
              <a:t>拿弗他利</a:t>
            </a:r>
            <a:endParaRPr lang="en-US" sz="3200" dirty="0"/>
          </a:p>
        </p:txBody>
      </p:sp>
      <p:pic>
        <p:nvPicPr>
          <p:cNvPr id="1026" name="Picture 2" descr="PPT - 民数记PowerPoint Presentation, free download - ID:2279666">
            <a:extLst>
              <a:ext uri="{FF2B5EF4-FFF2-40B4-BE49-F238E27FC236}">
                <a16:creationId xmlns:a16="http://schemas.microsoft.com/office/drawing/2014/main" id="{637A50E8-7D8A-4F66-A152-94842EDB66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83" r="5985"/>
          <a:stretch/>
        </p:blipFill>
        <p:spPr bwMode="auto">
          <a:xfrm>
            <a:off x="562422" y="1372818"/>
            <a:ext cx="2807949" cy="166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33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3" grpId="0"/>
      <p:bldP spid="1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A9DD7-961E-4B4A-91EA-57160C381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418" y="1222592"/>
            <a:ext cx="138166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13</a:t>
            </a:r>
            <a:r>
              <a:rPr lang="zh-CN" altLang="en-US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章 </a:t>
            </a:r>
            <a:br>
              <a:rPr lang="en-US" altLang="zh-CN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zh-CN" altLang="en-US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十</a:t>
            </a:r>
            <a:br>
              <a:rPr lang="en-US" altLang="zh-CN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zh-CN" altLang="en-US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二</a:t>
            </a:r>
            <a:br>
              <a:rPr lang="en-US" altLang="zh-CN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zh-CN" altLang="en-US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个</a:t>
            </a:r>
            <a:br>
              <a:rPr lang="en-US" altLang="zh-CN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zh-CN" altLang="en-US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探子</a:t>
            </a:r>
            <a:endParaRPr lang="en-US" b="1" dirty="0">
              <a:solidFill>
                <a:srgbClr val="FF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9B3AD2-3E61-4ED6-9C44-FF0DC5127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093" y="5116931"/>
            <a:ext cx="12129640" cy="1201199"/>
          </a:xfrm>
        </p:spPr>
        <p:txBody>
          <a:bodyPr>
            <a:normAutofit lnSpcReduction="10000"/>
          </a:bodyPr>
          <a:lstStyle/>
          <a:p>
            <a:r>
              <a:rPr lang="zh-CN" altLang="en-US" sz="3600" dirty="0">
                <a:solidFill>
                  <a:srgbClr val="0000CC"/>
                </a:solidFill>
                <a:latin typeface="+mn-ea"/>
              </a:rPr>
              <a:t> </a:t>
            </a:r>
            <a:r>
              <a:rPr lang="en-US" altLang="zh-CN" sz="3600" dirty="0">
                <a:solidFill>
                  <a:srgbClr val="0000CC"/>
                </a:solidFill>
                <a:latin typeface="+mn-ea"/>
              </a:rPr>
              <a:t>12</a:t>
            </a:r>
            <a:r>
              <a:rPr lang="zh-CN" altLang="en-US" sz="3600" dirty="0">
                <a:solidFill>
                  <a:srgbClr val="0000CC"/>
                </a:solidFill>
                <a:latin typeface="+mn-ea"/>
              </a:rPr>
              <a:t>人探的环境不同吗？为何反应不一样？关键？结局？</a:t>
            </a:r>
            <a:endParaRPr lang="en-US" altLang="zh-CN" sz="3600" dirty="0">
              <a:solidFill>
                <a:srgbClr val="0000CC"/>
              </a:solidFill>
              <a:latin typeface="+mn-ea"/>
            </a:endParaRPr>
          </a:p>
          <a:p>
            <a:r>
              <a:rPr lang="zh-CN" altLang="en-US" sz="3600" dirty="0">
                <a:solidFill>
                  <a:srgbClr val="FF0000"/>
                </a:solidFill>
                <a:latin typeface="+mn-ea"/>
              </a:rPr>
              <a:t> 你我靠什么迎对</a:t>
            </a:r>
            <a:r>
              <a:rPr lang="en-US" altLang="zh-CN" sz="3600" dirty="0">
                <a:solidFill>
                  <a:srgbClr val="FF0000"/>
                </a:solidFill>
                <a:latin typeface="+mn-ea"/>
              </a:rPr>
              <a:t>/</a:t>
            </a:r>
            <a:r>
              <a:rPr lang="zh-CN" altLang="en-US" sz="3600" dirty="0">
                <a:solidFill>
                  <a:srgbClr val="FF0000"/>
                </a:solidFill>
                <a:latin typeface="+mn-ea"/>
              </a:rPr>
              <a:t>战胜环境？接受属天福气？</a:t>
            </a:r>
            <a:endParaRPr lang="en-US" sz="3600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2050" name="Picture 2" descr="十二个探子— 守望台线上书库">
            <a:extLst>
              <a:ext uri="{FF2B5EF4-FFF2-40B4-BE49-F238E27FC236}">
                <a16:creationId xmlns:a16="http://schemas.microsoft.com/office/drawing/2014/main" id="{82E115E8-4720-4723-9F65-A22143EE3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933" y="342174"/>
            <a:ext cx="8047547" cy="441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23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BB8F626-D854-403C-8626-5D8D979756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8" t="6023" r="2405"/>
          <a:stretch/>
        </p:blipFill>
        <p:spPr>
          <a:xfrm>
            <a:off x="175405" y="124561"/>
            <a:ext cx="7263442" cy="59220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37ECB1-FEFE-4207-A0A6-CCBCE35E339D}"/>
              </a:ext>
            </a:extLst>
          </p:cNvPr>
          <p:cNvSpPr txBox="1"/>
          <p:nvPr/>
        </p:nvSpPr>
        <p:spPr>
          <a:xfrm>
            <a:off x="7770242" y="811404"/>
            <a:ext cx="4177341" cy="49244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/>
              <a:t>14:25</a:t>
            </a:r>
            <a:r>
              <a:rPr lang="zh-CN" altLang="en-US" sz="2400" b="1" dirty="0"/>
              <a:t> 开漂了</a:t>
            </a:r>
            <a:r>
              <a:rPr lang="en-US" altLang="zh-CN" sz="2400" b="1" dirty="0"/>
              <a:t>…… 38</a:t>
            </a:r>
            <a:r>
              <a:rPr lang="zh-CN" altLang="en-US" sz="2400" b="1" dirty="0"/>
              <a:t>年</a:t>
            </a:r>
            <a:endParaRPr lang="en-US" altLang="zh-CN" sz="2400" b="1" dirty="0"/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FF0000"/>
                </a:solidFill>
              </a:rPr>
              <a:t>神的目的是什么？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defTabSz="914400">
              <a:spcAft>
                <a:spcPts val="600"/>
              </a:spcAft>
              <a:defRPr/>
            </a:pPr>
            <a:r>
              <a:rPr lang="en-US" altLang="zh-CN" sz="2400" b="1" dirty="0"/>
              <a:t>A. 15:32</a:t>
            </a:r>
            <a:r>
              <a:rPr lang="zh-CN" altLang="en-US" sz="2400" b="1" dirty="0"/>
              <a:t>有人违反安息日</a:t>
            </a:r>
            <a:endParaRPr lang="en-US" altLang="zh-CN" sz="2400" b="1" dirty="0"/>
          </a:p>
          <a:p>
            <a:pPr defTabSz="914400">
              <a:spcAft>
                <a:spcPts val="600"/>
              </a:spcAft>
              <a:defRPr/>
            </a:pPr>
            <a:r>
              <a:rPr lang="en-US" altLang="zh-CN" sz="2400" b="1" dirty="0"/>
              <a:t>B. </a:t>
            </a:r>
            <a:r>
              <a:rPr lang="zh-CN" altLang="en-US" sz="2400" b="1" dirty="0"/>
              <a:t>可拉、大坍、亚比兰</a:t>
            </a:r>
            <a:endParaRPr lang="en-US" altLang="zh-CN" sz="2400" b="1" dirty="0"/>
          </a:p>
          <a:p>
            <a:pPr>
              <a:spcAft>
                <a:spcPts val="600"/>
              </a:spcAft>
            </a:pPr>
            <a:r>
              <a:rPr lang="en-US" altLang="zh-CN" sz="2400" b="1" dirty="0"/>
              <a:t>C. 20:3  </a:t>
            </a:r>
            <a:r>
              <a:rPr lang="zh-CN" altLang="en-US" sz="2400" b="1" dirty="0"/>
              <a:t>米利巴争闹</a:t>
            </a:r>
            <a:r>
              <a:rPr lang="en-US" altLang="zh-CN" sz="2400" b="1" dirty="0"/>
              <a:t>----</a:t>
            </a:r>
            <a:r>
              <a:rPr lang="zh-CN" altLang="en-US" sz="2400" b="1" dirty="0"/>
              <a:t>水</a:t>
            </a:r>
            <a:endParaRPr lang="en-US" altLang="zh-CN" sz="2400" b="1" dirty="0"/>
          </a:p>
          <a:p>
            <a:pPr marL="171450" indent="-171450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/>
              <a:t> </a:t>
            </a:r>
            <a:r>
              <a:rPr lang="zh-CN" altLang="en-US" sz="2400" b="1" dirty="0">
                <a:solidFill>
                  <a:srgbClr val="FF0000"/>
                </a:solidFill>
              </a:rPr>
              <a:t>摩西冤枉吗？错在哪？</a:t>
            </a:r>
            <a:r>
              <a:rPr lang="zh-CN" altLang="en-US" sz="2400" b="1" dirty="0"/>
              <a:t> </a:t>
            </a:r>
            <a:endParaRPr lang="en-US" altLang="zh-CN" sz="2400" b="1" dirty="0"/>
          </a:p>
          <a:p>
            <a:pPr>
              <a:spcAft>
                <a:spcPts val="600"/>
              </a:spcAft>
            </a:pPr>
            <a:r>
              <a:rPr lang="en-US" altLang="zh-CN" sz="2400" b="1" dirty="0"/>
              <a:t>                        20:10-13</a:t>
            </a:r>
          </a:p>
          <a:p>
            <a:pPr>
              <a:spcAft>
                <a:spcPts val="600"/>
              </a:spcAft>
            </a:pPr>
            <a:r>
              <a:rPr lang="en-US" altLang="zh-CN" sz="2400" b="1" dirty="0"/>
              <a:t>D. </a:t>
            </a:r>
            <a:r>
              <a:rPr lang="zh-CN" altLang="en-US" sz="2400" b="1" dirty="0"/>
              <a:t>路难行</a:t>
            </a:r>
            <a:r>
              <a:rPr lang="en-US" altLang="zh-CN" sz="2400" b="1" dirty="0"/>
              <a:t>-</a:t>
            </a:r>
            <a:r>
              <a:rPr lang="zh-CN" altLang="en-US" sz="2400" b="1" dirty="0"/>
              <a:t>怨讟神和摩西</a:t>
            </a:r>
            <a:endParaRPr lang="en-US" altLang="zh-CN" sz="2400" b="1" dirty="0"/>
          </a:p>
          <a:p>
            <a:pPr>
              <a:spcAft>
                <a:spcPts val="600"/>
              </a:spcAft>
            </a:pPr>
            <a:r>
              <a:rPr lang="zh-CN" altLang="en-US" sz="2400" b="1" dirty="0"/>
              <a:t>     约</a:t>
            </a:r>
            <a:r>
              <a:rPr lang="en-US" altLang="zh-CN" sz="2400" b="1" dirty="0"/>
              <a:t>3:14-15</a:t>
            </a:r>
            <a:r>
              <a:rPr lang="zh-CN" altLang="en-US" sz="2400" b="1" dirty="0"/>
              <a:t>耶稣引用铜蛇</a:t>
            </a:r>
            <a:endParaRPr lang="en-US" altLang="zh-CN" sz="2400" b="1" dirty="0"/>
          </a:p>
          <a:p>
            <a:pPr>
              <a:spcAft>
                <a:spcPts val="600"/>
              </a:spcAft>
            </a:pPr>
            <a:r>
              <a:rPr lang="zh-CN" altLang="en-US" sz="2400" b="1" dirty="0"/>
              <a:t>    </a:t>
            </a:r>
            <a:r>
              <a:rPr lang="en-US" altLang="zh-CN" sz="2400" b="1" dirty="0"/>
              <a:t>22-24</a:t>
            </a:r>
            <a:r>
              <a:rPr lang="zh-CN" altLang="en-US" sz="2400" b="1" dirty="0"/>
              <a:t>章  外敌硬攻</a:t>
            </a:r>
            <a:endParaRPr lang="en-US" altLang="zh-CN" sz="2400" b="1" dirty="0"/>
          </a:p>
          <a:p>
            <a:pPr>
              <a:spcAft>
                <a:spcPts val="600"/>
              </a:spcAft>
            </a:pPr>
            <a:r>
              <a:rPr lang="en-US" altLang="zh-CN" sz="2400" b="1" dirty="0"/>
              <a:t>E. 25</a:t>
            </a:r>
            <a:r>
              <a:rPr lang="zh-CN" altLang="en-US" sz="2400" b="1" dirty="0"/>
              <a:t>章</a:t>
            </a:r>
            <a:r>
              <a:rPr lang="en-US" altLang="zh-CN" sz="2400" b="1" dirty="0"/>
              <a:t> </a:t>
            </a:r>
            <a:r>
              <a:rPr lang="zh-CN" altLang="en-US" sz="2400" b="1" dirty="0"/>
              <a:t>什亭   跟摩押女子淫乱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5F36FF-86C3-4A86-8733-0FC5B6935420}"/>
              </a:ext>
            </a:extLst>
          </p:cNvPr>
          <p:cNvSpPr txBox="1"/>
          <p:nvPr/>
        </p:nvSpPr>
        <p:spPr>
          <a:xfrm>
            <a:off x="8453887" y="0"/>
            <a:ext cx="29904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0" dirty="0">
                <a:solidFill>
                  <a:srgbClr val="FF0000"/>
                </a:solidFill>
                <a:latin typeface="+mn-ea"/>
              </a:rPr>
              <a:t>11—25</a:t>
            </a:r>
            <a:r>
              <a:rPr lang="zh-CN" altLang="en-US" sz="4000" b="0" dirty="0">
                <a:solidFill>
                  <a:srgbClr val="FF0000"/>
                </a:solidFill>
                <a:latin typeface="+mn-ea"/>
              </a:rPr>
              <a:t>章</a:t>
            </a:r>
            <a:endParaRPr lang="en-US" altLang="zh-CN" sz="4000" b="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CCB88B-40FA-439E-B42C-61A8A18CFBAF}"/>
              </a:ext>
            </a:extLst>
          </p:cNvPr>
          <p:cNvSpPr txBox="1"/>
          <p:nvPr/>
        </p:nvSpPr>
        <p:spPr>
          <a:xfrm>
            <a:off x="1604514" y="6132861"/>
            <a:ext cx="88046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b="0" dirty="0">
                <a:solidFill>
                  <a:srgbClr val="FF0000"/>
                </a:solidFill>
                <a:latin typeface="+mn-ea"/>
              </a:rPr>
              <a:t>上帝放弃他们了吗？属灵领袖做什么？</a:t>
            </a:r>
            <a:endParaRPr lang="en-US" altLang="zh-CN" sz="3600" b="0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1123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AC6B7-87F6-485D-BCD0-8C52CBA9E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525" y="165893"/>
            <a:ext cx="577215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19</a:t>
            </a:r>
            <a:r>
              <a:rPr lang="zh-CN" altLang="en-US" b="1" dirty="0">
                <a:solidFill>
                  <a:srgbClr val="FF0000"/>
                </a:solidFill>
              </a:rPr>
              <a:t>章    纯红母牛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4FC1F-9812-45DA-8893-0D87FDD8C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525" y="5814219"/>
            <a:ext cx="3562350" cy="1135063"/>
          </a:xfrm>
        </p:spPr>
        <p:txBody>
          <a:bodyPr>
            <a:normAutofit/>
          </a:bodyPr>
          <a:lstStyle/>
          <a:p>
            <a:r>
              <a:rPr lang="zh-CN" altLang="en-US" sz="3600" dirty="0">
                <a:solidFill>
                  <a:srgbClr val="0000CC"/>
                </a:solidFill>
              </a:rPr>
              <a:t>来</a:t>
            </a:r>
            <a:r>
              <a:rPr lang="en-US" altLang="zh-CN" sz="3600" dirty="0">
                <a:solidFill>
                  <a:srgbClr val="0000CC"/>
                </a:solidFill>
              </a:rPr>
              <a:t>13:11</a:t>
            </a:r>
            <a:r>
              <a:rPr lang="zh-CN" altLang="en-US" sz="3600" dirty="0">
                <a:solidFill>
                  <a:srgbClr val="0000CC"/>
                </a:solidFill>
              </a:rPr>
              <a:t>，</a:t>
            </a:r>
            <a:r>
              <a:rPr lang="en-US" altLang="zh-CN" sz="3600" dirty="0">
                <a:solidFill>
                  <a:srgbClr val="0000CC"/>
                </a:solidFill>
              </a:rPr>
              <a:t>9:13</a:t>
            </a:r>
            <a:endParaRPr lang="en-US" sz="3600" dirty="0">
              <a:solidFill>
                <a:srgbClr val="0000CC"/>
              </a:solidFill>
            </a:endParaRPr>
          </a:p>
        </p:txBody>
      </p:sp>
      <p:pic>
        <p:nvPicPr>
          <p:cNvPr id="4098" name="Picture 2" descr="民数记第19章逐节注解、祷读– 圣经综合解读">
            <a:extLst>
              <a:ext uri="{FF2B5EF4-FFF2-40B4-BE49-F238E27FC236}">
                <a16:creationId xmlns:a16="http://schemas.microsoft.com/office/drawing/2014/main" id="{2BDDDDCC-4C02-4B30-85CC-20FBAE5011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7"/>
          <a:stretch/>
        </p:blipFill>
        <p:spPr bwMode="auto">
          <a:xfrm>
            <a:off x="2890838" y="1293415"/>
            <a:ext cx="6667500" cy="427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1D1FA08-3487-4FDF-A7D3-4097B275FFBE}"/>
              </a:ext>
            </a:extLst>
          </p:cNvPr>
          <p:cNvSpPr txBox="1">
            <a:spLocks/>
          </p:cNvSpPr>
          <p:nvPr/>
        </p:nvSpPr>
        <p:spPr>
          <a:xfrm>
            <a:off x="5524500" y="165892"/>
            <a:ext cx="66675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0000"/>
                </a:solidFill>
              </a:rPr>
              <a:t>18</a:t>
            </a:r>
            <a:r>
              <a:rPr lang="zh-CN" altLang="en-US" b="1" dirty="0">
                <a:solidFill>
                  <a:srgbClr val="FF0000"/>
                </a:solidFill>
              </a:rPr>
              <a:t>章   祭司和利未人职责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900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1014</TotalTime>
  <Words>3778</Words>
  <Application>Microsoft Office PowerPoint</Application>
  <PresentationFormat>宽屏</PresentationFormat>
  <Paragraphs>345</Paragraphs>
  <Slides>18</Slides>
  <Notes>15</Notes>
  <HiddenSlides>1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Office Theme</vt:lpstr>
      <vt:lpstr>民数记</vt:lpstr>
      <vt:lpstr>PowerPoint 演示文稿</vt:lpstr>
      <vt:lpstr>PowerPoint 演示文稿</vt:lpstr>
      <vt:lpstr>PowerPoint 演示文稿</vt:lpstr>
      <vt:lpstr>PowerPoint 演示文稿</vt:lpstr>
      <vt:lpstr>10章 耶和华的军队 </vt:lpstr>
      <vt:lpstr>13章  十 二 个 探子</vt:lpstr>
      <vt:lpstr>PowerPoint 演示文稿</vt:lpstr>
      <vt:lpstr>19章    纯红母牛</vt:lpstr>
      <vt:lpstr>21章</vt:lpstr>
      <vt:lpstr>神若帮助我们          谁能抵挡呢？！</vt:lpstr>
      <vt:lpstr>27章   选继承人----何西阿=约书亚</vt:lpstr>
      <vt:lpstr>行程路线  33章</vt:lpstr>
      <vt:lpstr>PowerPoint 演示文稿</vt:lpstr>
      <vt:lpstr>PowerPoint 演示文稿</vt:lpstr>
      <vt:lpstr>疆界  </vt:lpstr>
      <vt:lpstr>基督的预表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民数记</dc:title>
  <dc:creator>ELLEN LIU</dc:creator>
  <cp:lastModifiedBy>ELLEN LIU</cp:lastModifiedBy>
  <cp:revision>67</cp:revision>
  <dcterms:created xsi:type="dcterms:W3CDTF">2020-06-09T21:47:10Z</dcterms:created>
  <dcterms:modified xsi:type="dcterms:W3CDTF">2021-11-21T16:23:09Z</dcterms:modified>
</cp:coreProperties>
</file>